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819" r:id="rId5"/>
    <p:sldId id="810" r:id="rId6"/>
    <p:sldId id="811" r:id="rId7"/>
    <p:sldId id="809" r:id="rId8"/>
    <p:sldId id="820" r:id="rId9"/>
    <p:sldId id="821" r:id="rId10"/>
    <p:sldId id="822" r:id="rId11"/>
    <p:sldId id="823" r:id="rId12"/>
    <p:sldId id="824" r:id="rId13"/>
    <p:sldId id="812" r:id="rId14"/>
    <p:sldId id="813" r:id="rId15"/>
    <p:sldId id="814" r:id="rId16"/>
    <p:sldId id="825" r:id="rId17"/>
    <p:sldId id="826" r:id="rId18"/>
    <p:sldId id="827" r:id="rId19"/>
    <p:sldId id="833" r:id="rId20"/>
    <p:sldId id="835" r:id="rId21"/>
    <p:sldId id="837" r:id="rId22"/>
    <p:sldId id="838" r:id="rId23"/>
    <p:sldId id="842" r:id="rId24"/>
    <p:sldId id="841" r:id="rId25"/>
    <p:sldId id="829" r:id="rId26"/>
    <p:sldId id="843" r:id="rId27"/>
    <p:sldId id="750" r:id="rId28"/>
  </p:sldIdLst>
  <p:sldSz cx="12192000" cy="6858000"/>
  <p:notesSz cx="8686800" cy="64008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orient="horz" pos="391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orient="horz" pos="149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13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nette Kado" initials="J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27D"/>
    <a:srgbClr val="FF7900"/>
    <a:srgbClr val="536954"/>
    <a:srgbClr val="FF7A00"/>
    <a:srgbClr val="4129F1"/>
    <a:srgbClr val="FA8220"/>
    <a:srgbClr val="FFFF00"/>
    <a:srgbClr val="FF00FF"/>
    <a:srgbClr val="9B1595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85190" autoAdjust="0"/>
  </p:normalViewPr>
  <p:slideViewPr>
    <p:cSldViewPr>
      <p:cViewPr varScale="1">
        <p:scale>
          <a:sx n="87" d="100"/>
          <a:sy n="87" d="100"/>
        </p:scale>
        <p:origin x="48" y="62"/>
      </p:cViewPr>
      <p:guideLst>
        <p:guide orient="horz" pos="346"/>
        <p:guide orient="horz" pos="391"/>
        <p:guide orient="horz" pos="572"/>
        <p:guide orient="horz" pos="3974"/>
        <p:guide orient="horz" pos="1490"/>
        <p:guide pos="3840"/>
        <p:guide pos="13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6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548F2-8E44-48E5-B5FA-01825CF5E9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867D15-D95A-4FED-A4A5-E71F8681FD56}">
      <dgm:prSet phldrT="[Text]" custT="1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th-TH" sz="2000" b="1" dirty="0" smtClean="0">
              <a:latin typeface="Cordia New" pitchFamily="34" charset="-34"/>
              <a:cs typeface="Cordia New" pitchFamily="34" charset="-34"/>
            </a:rPr>
            <a:t>ขั้นตอนในการสอบ</a:t>
          </a:r>
          <a:endParaRPr lang="en-US" sz="2000" b="1" dirty="0">
            <a:latin typeface="Cordia New" pitchFamily="34" charset="-34"/>
            <a:cs typeface="Cordia New" pitchFamily="34" charset="-34"/>
          </a:endParaRPr>
        </a:p>
      </dgm:t>
    </dgm:pt>
    <dgm:pt modelId="{69B407CC-C789-4204-AEA4-656CEFC0FFC5}" type="parTrans" cxnId="{7DFCE6F8-F34D-4DFA-8AD5-A7B0D7838380}">
      <dgm:prSet/>
      <dgm:spPr/>
      <dgm:t>
        <a:bodyPr/>
        <a:lstStyle/>
        <a:p>
          <a:endParaRPr lang="en-US"/>
        </a:p>
      </dgm:t>
    </dgm:pt>
    <dgm:pt modelId="{288215BB-4C28-4947-8AE2-C2F0069526EF}" type="sibTrans" cxnId="{7DFCE6F8-F34D-4DFA-8AD5-A7B0D7838380}">
      <dgm:prSet/>
      <dgm:spPr/>
      <dgm:t>
        <a:bodyPr/>
        <a:lstStyle/>
        <a:p>
          <a:endParaRPr lang="en-US"/>
        </a:p>
      </dgm:t>
    </dgm:pt>
    <dgm:pt modelId="{191B6502-DE75-4C0C-9C01-9A6AD3F02BC9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เลือกประเมินระดับของผู้เข้าสอบที่ เมนู </a:t>
          </a:r>
          <a:r>
            <a:rPr lang="en-US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Dropdown 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587A0C10-823A-4597-9CEF-196F27FDCC6A}" type="parTrans" cxnId="{678073BD-71AB-4833-95C1-769C0BAD843C}">
      <dgm:prSet/>
      <dgm:spPr/>
      <dgm:t>
        <a:bodyPr/>
        <a:lstStyle/>
        <a:p>
          <a:endParaRPr lang="en-US"/>
        </a:p>
      </dgm:t>
    </dgm:pt>
    <dgm:pt modelId="{4CF6E709-8BE4-48E9-A919-C0C438945CFE}" type="sibTrans" cxnId="{678073BD-71AB-4833-95C1-769C0BAD843C}">
      <dgm:prSet/>
      <dgm:spPr/>
      <dgm:t>
        <a:bodyPr/>
        <a:lstStyle/>
        <a:p>
          <a:endParaRPr lang="en-US"/>
        </a:p>
      </dgm:t>
    </dgm:pt>
    <dgm:pt modelId="{92E87E67-0B60-4CFC-898C-68A9FB7CC1B7}">
      <dgm:prSet custT="1"/>
      <dgm:spPr/>
      <dgm:t>
        <a:bodyPr/>
        <a:lstStyle/>
        <a:p>
          <a:r>
            <a:rPr lang="th-TH" sz="20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เตรียมความพร้อมก่อนเริ่มสอบ</a:t>
          </a:r>
          <a:endParaRPr lang="en-US" sz="2000" b="1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8AA68122-A825-4322-A243-D9B5EABE9D51}" type="parTrans" cxnId="{09ED1D50-945A-453D-AE4C-E7973AB6F74E}">
      <dgm:prSet/>
      <dgm:spPr/>
      <dgm:t>
        <a:bodyPr/>
        <a:lstStyle/>
        <a:p>
          <a:endParaRPr lang="en-US"/>
        </a:p>
      </dgm:t>
    </dgm:pt>
    <dgm:pt modelId="{A27473DC-96C5-4672-893C-5AC313FD7E5A}" type="sibTrans" cxnId="{09ED1D50-945A-453D-AE4C-E7973AB6F74E}">
      <dgm:prSet/>
      <dgm:spPr/>
      <dgm:t>
        <a:bodyPr/>
        <a:lstStyle/>
        <a:p>
          <a:endParaRPr lang="en-US"/>
        </a:p>
      </dgm:t>
    </dgm:pt>
    <dgm:pt modelId="{B78F624D-FDEA-4BD0-BA75-5A7C45FB4067}">
      <dgm:prSet custT="1"/>
      <dgm:spPr/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สัญญาณอินเตอร์เน็ต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651AF461-3570-4EE1-997F-BC5C6D703FD3}" type="parTrans" cxnId="{DA15424B-4639-42E4-B96F-BA35F1934460}">
      <dgm:prSet/>
      <dgm:spPr/>
      <dgm:t>
        <a:bodyPr/>
        <a:lstStyle/>
        <a:p>
          <a:endParaRPr lang="en-US"/>
        </a:p>
      </dgm:t>
    </dgm:pt>
    <dgm:pt modelId="{CB9704BA-CE7C-4B23-B858-2A0674541C64}" type="sibTrans" cxnId="{DA15424B-4639-42E4-B96F-BA35F1934460}">
      <dgm:prSet/>
      <dgm:spPr/>
      <dgm:t>
        <a:bodyPr/>
        <a:lstStyle/>
        <a:p>
          <a:endParaRPr lang="en-US"/>
        </a:p>
      </dgm:t>
    </dgm:pt>
    <dgm:pt modelId="{6F3F1248-D0B4-4480-A335-9841E76AC3EF}">
      <dgm:prSet custT="1"/>
      <dgm:spPr/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คอมพิวเตอร์ โน้ตบุ๊ค แท็บเล็ต หรือสมาร์ทโฟน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C8AE165A-3C12-4BC5-818D-8C03E66D5683}" type="parTrans" cxnId="{395A473F-592C-4D86-B707-8B26F364A552}">
      <dgm:prSet/>
      <dgm:spPr/>
      <dgm:t>
        <a:bodyPr/>
        <a:lstStyle/>
        <a:p>
          <a:endParaRPr lang="en-US"/>
        </a:p>
      </dgm:t>
    </dgm:pt>
    <dgm:pt modelId="{57E0F5DA-8B4D-4FF0-9874-6286D288A69B}" type="sibTrans" cxnId="{395A473F-592C-4D86-B707-8B26F364A552}">
      <dgm:prSet/>
      <dgm:spPr/>
      <dgm:t>
        <a:bodyPr/>
        <a:lstStyle/>
        <a:p>
          <a:endParaRPr lang="en-US"/>
        </a:p>
      </dgm:t>
    </dgm:pt>
    <dgm:pt modelId="{41835DE3-E853-4FD7-929A-CD68C1728521}">
      <dgm:prSet custT="1"/>
      <dgm:spPr/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เตรียมหูฟัง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229AEBDE-6EFC-4ADE-8DB1-96D551EF557A}" type="parTrans" cxnId="{2B54748A-5390-4CA6-B21B-0A3E2C8E7C09}">
      <dgm:prSet/>
      <dgm:spPr/>
      <dgm:t>
        <a:bodyPr/>
        <a:lstStyle/>
        <a:p>
          <a:endParaRPr lang="en-US"/>
        </a:p>
      </dgm:t>
    </dgm:pt>
    <dgm:pt modelId="{E01D15AC-2DA0-4DDA-BB19-7B4B6EED1F49}" type="sibTrans" cxnId="{2B54748A-5390-4CA6-B21B-0A3E2C8E7C09}">
      <dgm:prSet/>
      <dgm:spPr/>
      <dgm:t>
        <a:bodyPr/>
        <a:lstStyle/>
        <a:p>
          <a:endParaRPr lang="en-US"/>
        </a:p>
      </dgm:t>
    </dgm:pt>
    <dgm:pt modelId="{1B51F989-376E-4D6C-B8C3-A0C0F25A5EDB}">
      <dgm:prSet custT="1"/>
      <dgm:spPr>
        <a:solidFill>
          <a:schemeClr val="accent6">
            <a:lumMod val="75000"/>
          </a:schemeClr>
        </a:solidFill>
        <a:ln>
          <a:solidFill>
            <a:srgbClr val="FF7900"/>
          </a:solidFill>
        </a:ln>
      </dgm:spPr>
      <dgm:t>
        <a:bodyPr/>
        <a:lstStyle/>
        <a:p>
          <a:r>
            <a:rPr lang="th-TH" sz="2000" b="1" dirty="0" smtClean="0">
              <a:latin typeface="Cordia New" panose="020B0304020202020204" pitchFamily="34" charset="-34"/>
              <a:cs typeface="Cordia New" panose="020B0304020202020204" pitchFamily="34" charset="-34"/>
            </a:rPr>
            <a:t>ข้อควรระวัง</a:t>
          </a:r>
          <a:endParaRPr lang="en-US" sz="2000" b="1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E2DC4CC0-A080-4316-999E-23D1AD7A3453}" type="parTrans" cxnId="{C888FD20-CA91-4DB4-AC8D-EEA7D5C04540}">
      <dgm:prSet/>
      <dgm:spPr/>
      <dgm:t>
        <a:bodyPr/>
        <a:lstStyle/>
        <a:p>
          <a:endParaRPr lang="en-US"/>
        </a:p>
      </dgm:t>
    </dgm:pt>
    <dgm:pt modelId="{B10B5FF4-14E7-4EAA-9135-19D76BCBEBA3}" type="sibTrans" cxnId="{C888FD20-CA91-4DB4-AC8D-EEA7D5C04540}">
      <dgm:prSet/>
      <dgm:spPr/>
      <dgm:t>
        <a:bodyPr/>
        <a:lstStyle/>
        <a:p>
          <a:endParaRPr lang="en-US"/>
        </a:p>
      </dgm:t>
    </dgm:pt>
    <dgm:pt modelId="{4479E9DA-EA5C-4BBE-95DF-012C1B25E80F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แบบทดสอบสามารถทำได้ครั้งเดียวเท่านั้น</a:t>
          </a:r>
          <a:endParaRPr lang="en-US" sz="18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4A0896CF-EC49-4598-9013-9A71177B4A10}" type="parTrans" cxnId="{C0C9A719-B9BA-4B82-AB89-11EEFE8F1EEE}">
      <dgm:prSet/>
      <dgm:spPr/>
      <dgm:t>
        <a:bodyPr/>
        <a:lstStyle/>
        <a:p>
          <a:endParaRPr lang="en-US"/>
        </a:p>
      </dgm:t>
    </dgm:pt>
    <dgm:pt modelId="{CB84C027-0C51-4FF0-BDA5-44E6040C1725}" type="sibTrans" cxnId="{C0C9A719-B9BA-4B82-AB89-11EEFE8F1EEE}">
      <dgm:prSet/>
      <dgm:spPr/>
      <dgm:t>
        <a:bodyPr/>
        <a:lstStyle/>
        <a:p>
          <a:endParaRPr lang="en-US"/>
        </a:p>
      </dgm:t>
    </dgm:pt>
    <dgm:pt modelId="{74C5C83E-42C6-4EF3-B49B-CFBA3F19785B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มีการจับเวลาในการสอบแต่ละหน้า</a:t>
          </a:r>
          <a:r>
            <a:rPr lang="th-TH" sz="1800" smtClean="0">
              <a:latin typeface="Cordia New" panose="020B0304020202020204" pitchFamily="34" charset="-34"/>
              <a:cs typeface="Cordia New" panose="020B0304020202020204" pitchFamily="34" charset="-34"/>
            </a:rPr>
            <a:t>ไม่</a:t>
          </a:r>
          <a:r>
            <a:rPr lang="th-TH" sz="1800" smtClean="0">
              <a:latin typeface="Cordia New" panose="020B0304020202020204" pitchFamily="34" charset="-34"/>
              <a:cs typeface="Cordia New" panose="020B0304020202020204" pitchFamily="34" charset="-34"/>
            </a:rPr>
            <a:t>เท่ากัน</a:t>
          </a:r>
          <a:endParaRPr lang="en-US" sz="18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BBA364C1-26A0-4864-86AC-934F751DFAAA}" type="parTrans" cxnId="{712D67F8-B3C8-419E-AE3E-6BC0DBDD124C}">
      <dgm:prSet/>
      <dgm:spPr/>
      <dgm:t>
        <a:bodyPr/>
        <a:lstStyle/>
        <a:p>
          <a:endParaRPr lang="en-US"/>
        </a:p>
      </dgm:t>
    </dgm:pt>
    <dgm:pt modelId="{C05228A6-80D4-46E2-9892-60C4B97CF247}" type="sibTrans" cxnId="{712D67F8-B3C8-419E-AE3E-6BC0DBDD124C}">
      <dgm:prSet/>
      <dgm:spPr/>
      <dgm:t>
        <a:bodyPr/>
        <a:lstStyle/>
        <a:p>
          <a:endParaRPr lang="en-US"/>
        </a:p>
      </dgm:t>
    </dgm:pt>
    <dgm:pt modelId="{F6FD32C6-698B-49CD-B9D0-3D48EB6CB5EA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เรียนรู้วิธีการสอบจากตัวอย่าง 5 หน้าแรก (ตัวอย่างนี้ไม่ได้นำมาเป็นส่วนหนึ่งของคะแนนสอบ)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895987FC-485F-4F04-A292-93854EEAC0DB}" type="parTrans" cxnId="{BAC36FC5-5E41-4034-B69A-B35B368D2DAB}">
      <dgm:prSet/>
      <dgm:spPr/>
      <dgm:t>
        <a:bodyPr/>
        <a:lstStyle/>
        <a:p>
          <a:endParaRPr lang="en-US"/>
        </a:p>
      </dgm:t>
    </dgm:pt>
    <dgm:pt modelId="{2A7F270E-B389-4718-8D6A-A0512F9C8685}" type="sibTrans" cxnId="{BAC36FC5-5E41-4034-B69A-B35B368D2DAB}">
      <dgm:prSet/>
      <dgm:spPr/>
      <dgm:t>
        <a:bodyPr/>
        <a:lstStyle/>
        <a:p>
          <a:endParaRPr lang="en-US"/>
        </a:p>
      </dgm:t>
    </dgm:pt>
    <dgm:pt modelId="{C93BF0B0-E975-4ED7-BFA9-C1257E7DE59A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ผู้เรียนแต่ละท่านจะใช้เวลาสอบไม่เท่ากัน ทั้งนี้ขึ้นอยู่กับทักษะภาษาอังกฤษของแต่ละบุคคล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CF90C095-14EC-4AC4-B580-D01661946AD0}" type="parTrans" cxnId="{B8412014-DC51-4E95-9BE9-2C402252C2BB}">
      <dgm:prSet/>
      <dgm:spPr/>
      <dgm:t>
        <a:bodyPr/>
        <a:lstStyle/>
        <a:p>
          <a:endParaRPr lang="en-US"/>
        </a:p>
      </dgm:t>
    </dgm:pt>
    <dgm:pt modelId="{EC357A66-0A26-4053-9869-92CC14C9D20C}" type="sibTrans" cxnId="{B8412014-DC51-4E95-9BE9-2C402252C2BB}">
      <dgm:prSet/>
      <dgm:spPr/>
      <dgm:t>
        <a:bodyPr/>
        <a:lstStyle/>
        <a:p>
          <a:endParaRPr lang="en-US"/>
        </a:p>
      </dgm:t>
    </dgm:pt>
    <dgm:pt modelId="{B46DBD39-D46E-41F1-B684-C5008E36D732}">
      <dgm:prSet custT="1"/>
      <dgm:spPr/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เวลาในการสอบสูงสุด 80 นาที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EE750B2B-635B-4319-9927-1B970F866FE4}" type="parTrans" cxnId="{AF1E3ECA-9572-456A-BC2A-D1ED0F41E74C}">
      <dgm:prSet/>
      <dgm:spPr/>
      <dgm:t>
        <a:bodyPr/>
        <a:lstStyle/>
        <a:p>
          <a:endParaRPr lang="th-TH"/>
        </a:p>
      </dgm:t>
    </dgm:pt>
    <dgm:pt modelId="{5D3AF05E-F5A3-43F6-A948-3A8036A225BF}" type="sibTrans" cxnId="{AF1E3ECA-9572-456A-BC2A-D1ED0F41E74C}">
      <dgm:prSet/>
      <dgm:spPr/>
      <dgm:t>
        <a:bodyPr/>
        <a:lstStyle/>
        <a:p>
          <a:endParaRPr lang="th-TH"/>
        </a:p>
      </dgm:t>
    </dgm:pt>
    <dgm:pt modelId="{6EAAC6FD-B560-483F-B680-065EC4CD2A80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แบบทดสอบจะสิ้นสุดทันทีเมื่อระดับภาษาของผู้เข้าสอบได้ถูกประเมินแล้ว</a:t>
          </a:r>
          <a:endParaRPr lang="en-US" sz="20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FF6A677B-7F1B-4E29-9A67-6452433C24B7}" type="parTrans" cxnId="{0BC701A8-19B6-482E-BFFB-A60ED13E180A}">
      <dgm:prSet/>
      <dgm:spPr/>
      <dgm:t>
        <a:bodyPr/>
        <a:lstStyle/>
        <a:p>
          <a:endParaRPr lang="th-TH"/>
        </a:p>
      </dgm:t>
    </dgm:pt>
    <dgm:pt modelId="{4F0B4736-5D11-4972-9CCE-31F93ABC2174}" type="sibTrans" cxnId="{0BC701A8-19B6-482E-BFFB-A60ED13E180A}">
      <dgm:prSet/>
      <dgm:spPr/>
      <dgm:t>
        <a:bodyPr/>
        <a:lstStyle/>
        <a:p>
          <a:endParaRPr lang="th-TH"/>
        </a:p>
      </dgm:t>
    </dgm:pt>
    <dgm:pt modelId="{68833AF1-465D-4770-86AE-CE7EBA827FA8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แนะนำให้ผู้เรียนทำข้อสอบให้เสร็จภายในครั้งเดียว อย่างไรก็ตาม หากมีเหตุจำเป็นต้องหยุดระหว่างการสอบ เช่นอินเตอร์เน็ตขัดข้อง ไฟดับ เป็นต้น ให้ผู้เรียนทำข้อสอบ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ในหน้า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ปัจจุบันให้ครบก่อน (ระบบ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จะตรวจและอัพเดทคะแนนให้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ทันที) ห้ามคลิก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ถัดไป 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เพราะหากเห็น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ข้อสอบแล้วไม่ทำ 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คะแนนหน้า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นั้นจะเป็น</a:t>
          </a:r>
          <a:r>
            <a:rPr lang="th-TH" sz="18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ศูนย์</a:t>
          </a:r>
          <a:endParaRPr lang="en-US" sz="1800" dirty="0">
            <a:latin typeface="Cordia New" panose="020B0304020202020204" pitchFamily="34" charset="-34"/>
            <a:cs typeface="Cordia New" panose="020B0304020202020204" pitchFamily="34" charset="-34"/>
          </a:endParaRPr>
        </a:p>
      </dgm:t>
    </dgm:pt>
    <dgm:pt modelId="{B2060CEA-9AA4-4001-B517-FDEEDE436B8B}" type="sibTrans" cxnId="{7F9EB90A-CF6E-4C3C-A049-8FDF33BDCE6E}">
      <dgm:prSet/>
      <dgm:spPr/>
      <dgm:t>
        <a:bodyPr/>
        <a:lstStyle/>
        <a:p>
          <a:endParaRPr lang="en-US"/>
        </a:p>
      </dgm:t>
    </dgm:pt>
    <dgm:pt modelId="{E89834FF-3A00-466D-A9BE-C6D627D54FEE}" type="parTrans" cxnId="{7F9EB90A-CF6E-4C3C-A049-8FDF33BDCE6E}">
      <dgm:prSet/>
      <dgm:spPr/>
      <dgm:t>
        <a:bodyPr/>
        <a:lstStyle/>
        <a:p>
          <a:endParaRPr lang="en-US"/>
        </a:p>
      </dgm:t>
    </dgm:pt>
    <dgm:pt modelId="{EB80E8CC-9056-43B0-8728-8044A0AA77BC}" type="pres">
      <dgm:prSet presAssocID="{4F2548F2-8E44-48E5-B5FA-01825CF5E9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E53BC27-993C-4306-8AEC-10BA65E9ADB9}" type="pres">
      <dgm:prSet presAssocID="{92E87E67-0B60-4CFC-898C-68A9FB7CC1B7}" presName="composite" presStyleCnt="0"/>
      <dgm:spPr/>
    </dgm:pt>
    <dgm:pt modelId="{D1AC4AD8-FAC2-4060-AAE1-FC2245C1D402}" type="pres">
      <dgm:prSet presAssocID="{92E87E67-0B60-4CFC-898C-68A9FB7CC1B7}" presName="parTx" presStyleLbl="alignNode1" presStyleIdx="0" presStyleCnt="3" custScaleX="165100" custLinFactNeighborX="-32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2D8BEC3-BCBD-436B-B9F8-070CD08B7053}" type="pres">
      <dgm:prSet presAssocID="{92E87E67-0B60-4CFC-898C-68A9FB7CC1B7}" presName="desTx" presStyleLbl="alignAccFollowNode1" presStyleIdx="0" presStyleCnt="3" custScaleX="158576" custLinFactNeighborY="3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3C8B7-761E-480A-9AB5-1F583820B0B5}" type="pres">
      <dgm:prSet presAssocID="{A27473DC-96C5-4672-893C-5AC313FD7E5A}" presName="space" presStyleCnt="0"/>
      <dgm:spPr/>
    </dgm:pt>
    <dgm:pt modelId="{631AA71F-861C-4C47-95C2-43FADD47BB1A}" type="pres">
      <dgm:prSet presAssocID="{1B51F989-376E-4D6C-B8C3-A0C0F25A5EDB}" presName="composite" presStyleCnt="0"/>
      <dgm:spPr/>
    </dgm:pt>
    <dgm:pt modelId="{DE8960AC-680C-4E99-BB8B-434189F34181}" type="pres">
      <dgm:prSet presAssocID="{1B51F989-376E-4D6C-B8C3-A0C0F25A5EDB}" presName="parTx" presStyleLbl="alignNode1" presStyleIdx="1" presStyleCnt="3" custScaleX="1682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F17553-85FC-447A-ABE4-E848D1CF9A21}" type="pres">
      <dgm:prSet presAssocID="{1B51F989-376E-4D6C-B8C3-A0C0F25A5EDB}" presName="desTx" presStyleLbl="alignAccFollowNode1" presStyleIdx="1" presStyleCnt="3" custScaleX="159922" custLinFactNeighborX="443" custLinFactNeighborY="-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227F6-8EAC-427F-A13D-87548F9FD0B4}" type="pres">
      <dgm:prSet presAssocID="{B10B5FF4-14E7-4EAA-9135-19D76BCBEBA3}" presName="space" presStyleCnt="0"/>
      <dgm:spPr/>
    </dgm:pt>
    <dgm:pt modelId="{3825B5D7-ADEE-4B1C-AFAE-D89A943CA1B0}" type="pres">
      <dgm:prSet presAssocID="{BB867D15-D95A-4FED-A4A5-E71F8681FD56}" presName="composite" presStyleCnt="0"/>
      <dgm:spPr/>
    </dgm:pt>
    <dgm:pt modelId="{6995CF23-B71F-4CBF-BB3B-C239D2AF9AEC}" type="pres">
      <dgm:prSet presAssocID="{BB867D15-D95A-4FED-A4A5-E71F8681FD56}" presName="parTx" presStyleLbl="alignNode1" presStyleIdx="2" presStyleCnt="3" custScaleX="159547" custLinFactNeighborX="103" custLinFactNeighborY="17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F287E-5CC2-443E-8929-6AEA091522A6}" type="pres">
      <dgm:prSet presAssocID="{BB867D15-D95A-4FED-A4A5-E71F8681FD56}" presName="desTx" presStyleLbl="alignAccFollowNode1" presStyleIdx="2" presStyleCnt="3" custScaleX="1528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1E3ECA-9572-456A-BC2A-D1ED0F41E74C}" srcId="{92E87E67-0B60-4CFC-898C-68A9FB7CC1B7}" destId="{B46DBD39-D46E-41F1-B684-C5008E36D732}" srcOrd="3" destOrd="0" parTransId="{EE750B2B-635B-4319-9927-1B970F866FE4}" sibTransId="{5D3AF05E-F5A3-43F6-A948-3A8036A225BF}"/>
    <dgm:cxn modelId="{DA15424B-4639-42E4-B96F-BA35F1934460}" srcId="{92E87E67-0B60-4CFC-898C-68A9FB7CC1B7}" destId="{B78F624D-FDEA-4BD0-BA75-5A7C45FB4067}" srcOrd="0" destOrd="0" parTransId="{651AF461-3570-4EE1-997F-BC5C6D703FD3}" sibTransId="{CB9704BA-CE7C-4B23-B858-2A0674541C64}"/>
    <dgm:cxn modelId="{6F78283F-DCC0-496D-BE4B-5929F9D31618}" type="presOf" srcId="{B78F624D-FDEA-4BD0-BA75-5A7C45FB4067}" destId="{52D8BEC3-BCBD-436B-B9F8-070CD08B7053}" srcOrd="0" destOrd="0" presId="urn:microsoft.com/office/officeart/2005/8/layout/hList1"/>
    <dgm:cxn modelId="{712D67F8-B3C8-419E-AE3E-6BC0DBDD124C}" srcId="{1B51F989-376E-4D6C-B8C3-A0C0F25A5EDB}" destId="{74C5C83E-42C6-4EF3-B49B-CFBA3F19785B}" srcOrd="1" destOrd="0" parTransId="{BBA364C1-26A0-4864-86AC-934F751DFAAA}" sibTransId="{C05228A6-80D4-46E2-9892-60C4B97CF247}"/>
    <dgm:cxn modelId="{EE5283D4-2149-4318-AC0A-FED2400395AF}" type="presOf" srcId="{BB867D15-D95A-4FED-A4A5-E71F8681FD56}" destId="{6995CF23-B71F-4CBF-BB3B-C239D2AF9AEC}" srcOrd="0" destOrd="0" presId="urn:microsoft.com/office/officeart/2005/8/layout/hList1"/>
    <dgm:cxn modelId="{51BE3630-B179-42C6-A537-02480AA9A589}" type="presOf" srcId="{6F3F1248-D0B4-4480-A335-9841E76AC3EF}" destId="{52D8BEC3-BCBD-436B-B9F8-070CD08B7053}" srcOrd="0" destOrd="1" presId="urn:microsoft.com/office/officeart/2005/8/layout/hList1"/>
    <dgm:cxn modelId="{1CE1FBB3-ECF8-4007-AF8B-A4E43F1B95FE}" type="presOf" srcId="{B46DBD39-D46E-41F1-B684-C5008E36D732}" destId="{52D8BEC3-BCBD-436B-B9F8-070CD08B7053}" srcOrd="0" destOrd="3" presId="urn:microsoft.com/office/officeart/2005/8/layout/hList1"/>
    <dgm:cxn modelId="{7DFCE6F8-F34D-4DFA-8AD5-A7B0D7838380}" srcId="{4F2548F2-8E44-48E5-B5FA-01825CF5E95E}" destId="{BB867D15-D95A-4FED-A4A5-E71F8681FD56}" srcOrd="2" destOrd="0" parTransId="{69B407CC-C789-4204-AEA4-656CEFC0FFC5}" sibTransId="{288215BB-4C28-4947-8AE2-C2F0069526EF}"/>
    <dgm:cxn modelId="{0158AA89-4186-497A-8CC5-FFC8AF510A0A}" type="presOf" srcId="{74C5C83E-42C6-4EF3-B49B-CFBA3F19785B}" destId="{92F17553-85FC-447A-ABE4-E848D1CF9A21}" srcOrd="0" destOrd="1" presId="urn:microsoft.com/office/officeart/2005/8/layout/hList1"/>
    <dgm:cxn modelId="{0BC701A8-19B6-482E-BFFB-A60ED13E180A}" srcId="{BB867D15-D95A-4FED-A4A5-E71F8681FD56}" destId="{6EAAC6FD-B560-483F-B680-065EC4CD2A80}" srcOrd="3" destOrd="0" parTransId="{FF6A677B-7F1B-4E29-9A67-6452433C24B7}" sibTransId="{4F0B4736-5D11-4972-9CCE-31F93ABC2174}"/>
    <dgm:cxn modelId="{1870D941-D254-4B13-AE1B-C5845A7F2B60}" type="presOf" srcId="{92E87E67-0B60-4CFC-898C-68A9FB7CC1B7}" destId="{D1AC4AD8-FAC2-4060-AAE1-FC2245C1D402}" srcOrd="0" destOrd="0" presId="urn:microsoft.com/office/officeart/2005/8/layout/hList1"/>
    <dgm:cxn modelId="{C888FD20-CA91-4DB4-AC8D-EEA7D5C04540}" srcId="{4F2548F2-8E44-48E5-B5FA-01825CF5E95E}" destId="{1B51F989-376E-4D6C-B8C3-A0C0F25A5EDB}" srcOrd="1" destOrd="0" parTransId="{E2DC4CC0-A080-4316-999E-23D1AD7A3453}" sibTransId="{B10B5FF4-14E7-4EAA-9135-19D76BCBEBA3}"/>
    <dgm:cxn modelId="{93FC0E59-16D4-46E0-A956-18A5B3D2A738}" type="presOf" srcId="{C93BF0B0-E975-4ED7-BFA9-C1257E7DE59A}" destId="{2A4F287E-5CC2-443E-8929-6AEA091522A6}" srcOrd="0" destOrd="2" presId="urn:microsoft.com/office/officeart/2005/8/layout/hList1"/>
    <dgm:cxn modelId="{2996D9B9-40DD-4032-B9D9-92B42403CDE7}" type="presOf" srcId="{F6FD32C6-698B-49CD-B9D0-3D48EB6CB5EA}" destId="{2A4F287E-5CC2-443E-8929-6AEA091522A6}" srcOrd="0" destOrd="1" presId="urn:microsoft.com/office/officeart/2005/8/layout/hList1"/>
    <dgm:cxn modelId="{C5936460-48AE-4CDB-B978-8D8EFB387039}" type="presOf" srcId="{4479E9DA-EA5C-4BBE-95DF-012C1B25E80F}" destId="{92F17553-85FC-447A-ABE4-E848D1CF9A21}" srcOrd="0" destOrd="0" presId="urn:microsoft.com/office/officeart/2005/8/layout/hList1"/>
    <dgm:cxn modelId="{2B54748A-5390-4CA6-B21B-0A3E2C8E7C09}" srcId="{92E87E67-0B60-4CFC-898C-68A9FB7CC1B7}" destId="{41835DE3-E853-4FD7-929A-CD68C1728521}" srcOrd="2" destOrd="0" parTransId="{229AEBDE-6EFC-4ADE-8DB1-96D551EF557A}" sibTransId="{E01D15AC-2DA0-4DDA-BB19-7B4B6EED1F49}"/>
    <dgm:cxn modelId="{7F9EB90A-CF6E-4C3C-A049-8FDF33BDCE6E}" srcId="{1B51F989-376E-4D6C-B8C3-A0C0F25A5EDB}" destId="{68833AF1-465D-4770-86AE-CE7EBA827FA8}" srcOrd="2" destOrd="0" parTransId="{E89834FF-3A00-466D-A9BE-C6D627D54FEE}" sibTransId="{B2060CEA-9AA4-4001-B517-FDEEDE436B8B}"/>
    <dgm:cxn modelId="{96C3607F-181B-4CEE-A97F-80DEB328EE03}" type="presOf" srcId="{41835DE3-E853-4FD7-929A-CD68C1728521}" destId="{52D8BEC3-BCBD-436B-B9F8-070CD08B7053}" srcOrd="0" destOrd="2" presId="urn:microsoft.com/office/officeart/2005/8/layout/hList1"/>
    <dgm:cxn modelId="{4779C700-EEF0-458B-AEB3-C08AF5F6FBA5}" type="presOf" srcId="{6EAAC6FD-B560-483F-B680-065EC4CD2A80}" destId="{2A4F287E-5CC2-443E-8929-6AEA091522A6}" srcOrd="0" destOrd="3" presId="urn:microsoft.com/office/officeart/2005/8/layout/hList1"/>
    <dgm:cxn modelId="{678073BD-71AB-4833-95C1-769C0BAD843C}" srcId="{BB867D15-D95A-4FED-A4A5-E71F8681FD56}" destId="{191B6502-DE75-4C0C-9C01-9A6AD3F02BC9}" srcOrd="0" destOrd="0" parTransId="{587A0C10-823A-4597-9CEF-196F27FDCC6A}" sibTransId="{4CF6E709-8BE4-48E9-A919-C0C438945CFE}"/>
    <dgm:cxn modelId="{C0C9A719-B9BA-4B82-AB89-11EEFE8F1EEE}" srcId="{1B51F989-376E-4D6C-B8C3-A0C0F25A5EDB}" destId="{4479E9DA-EA5C-4BBE-95DF-012C1B25E80F}" srcOrd="0" destOrd="0" parTransId="{4A0896CF-EC49-4598-9013-9A71177B4A10}" sibTransId="{CB84C027-0C51-4FF0-BDA5-44E6040C1725}"/>
    <dgm:cxn modelId="{B8412014-DC51-4E95-9BE9-2C402252C2BB}" srcId="{BB867D15-D95A-4FED-A4A5-E71F8681FD56}" destId="{C93BF0B0-E975-4ED7-BFA9-C1257E7DE59A}" srcOrd="2" destOrd="0" parTransId="{CF90C095-14EC-4AC4-B580-D01661946AD0}" sibTransId="{EC357A66-0A26-4053-9869-92CC14C9D20C}"/>
    <dgm:cxn modelId="{AB4DC823-0F6D-41A7-9EC1-82335AE3CBC0}" type="presOf" srcId="{1B51F989-376E-4D6C-B8C3-A0C0F25A5EDB}" destId="{DE8960AC-680C-4E99-BB8B-434189F34181}" srcOrd="0" destOrd="0" presId="urn:microsoft.com/office/officeart/2005/8/layout/hList1"/>
    <dgm:cxn modelId="{09ED1D50-945A-453D-AE4C-E7973AB6F74E}" srcId="{4F2548F2-8E44-48E5-B5FA-01825CF5E95E}" destId="{92E87E67-0B60-4CFC-898C-68A9FB7CC1B7}" srcOrd="0" destOrd="0" parTransId="{8AA68122-A825-4322-A243-D9B5EABE9D51}" sibTransId="{A27473DC-96C5-4672-893C-5AC313FD7E5A}"/>
    <dgm:cxn modelId="{395A473F-592C-4D86-B707-8B26F364A552}" srcId="{92E87E67-0B60-4CFC-898C-68A9FB7CC1B7}" destId="{6F3F1248-D0B4-4480-A335-9841E76AC3EF}" srcOrd="1" destOrd="0" parTransId="{C8AE165A-3C12-4BC5-818D-8C03E66D5683}" sibTransId="{57E0F5DA-8B4D-4FF0-9874-6286D288A69B}"/>
    <dgm:cxn modelId="{0B7D6787-6C88-4867-B653-07CFE73778CB}" type="presOf" srcId="{4F2548F2-8E44-48E5-B5FA-01825CF5E95E}" destId="{EB80E8CC-9056-43B0-8728-8044A0AA77BC}" srcOrd="0" destOrd="0" presId="urn:microsoft.com/office/officeart/2005/8/layout/hList1"/>
    <dgm:cxn modelId="{BAC36FC5-5E41-4034-B69A-B35B368D2DAB}" srcId="{BB867D15-D95A-4FED-A4A5-E71F8681FD56}" destId="{F6FD32C6-698B-49CD-B9D0-3D48EB6CB5EA}" srcOrd="1" destOrd="0" parTransId="{895987FC-485F-4F04-A292-93854EEAC0DB}" sibTransId="{2A7F270E-B389-4718-8D6A-A0512F9C8685}"/>
    <dgm:cxn modelId="{A0AC70AA-93F2-45CA-B67F-D3740D06611B}" type="presOf" srcId="{68833AF1-465D-4770-86AE-CE7EBA827FA8}" destId="{92F17553-85FC-447A-ABE4-E848D1CF9A21}" srcOrd="0" destOrd="2" presId="urn:microsoft.com/office/officeart/2005/8/layout/hList1"/>
    <dgm:cxn modelId="{DCF62CAF-82A3-4FE8-812A-00B6C19F1D8F}" type="presOf" srcId="{191B6502-DE75-4C0C-9C01-9A6AD3F02BC9}" destId="{2A4F287E-5CC2-443E-8929-6AEA091522A6}" srcOrd="0" destOrd="0" presId="urn:microsoft.com/office/officeart/2005/8/layout/hList1"/>
    <dgm:cxn modelId="{BD4579FB-A875-48DF-BDF2-E63DB6FA4A63}" type="presParOf" srcId="{EB80E8CC-9056-43B0-8728-8044A0AA77BC}" destId="{BE53BC27-993C-4306-8AEC-10BA65E9ADB9}" srcOrd="0" destOrd="0" presId="urn:microsoft.com/office/officeart/2005/8/layout/hList1"/>
    <dgm:cxn modelId="{02AE00DE-DB62-405E-BDA6-56F86ACBE108}" type="presParOf" srcId="{BE53BC27-993C-4306-8AEC-10BA65E9ADB9}" destId="{D1AC4AD8-FAC2-4060-AAE1-FC2245C1D402}" srcOrd="0" destOrd="0" presId="urn:microsoft.com/office/officeart/2005/8/layout/hList1"/>
    <dgm:cxn modelId="{42432BB6-C28F-4C83-8345-C0F6DF36F370}" type="presParOf" srcId="{BE53BC27-993C-4306-8AEC-10BA65E9ADB9}" destId="{52D8BEC3-BCBD-436B-B9F8-070CD08B7053}" srcOrd="1" destOrd="0" presId="urn:microsoft.com/office/officeart/2005/8/layout/hList1"/>
    <dgm:cxn modelId="{AA272F26-404A-455F-B4C3-2AA880273E03}" type="presParOf" srcId="{EB80E8CC-9056-43B0-8728-8044A0AA77BC}" destId="{7903C8B7-761E-480A-9AB5-1F583820B0B5}" srcOrd="1" destOrd="0" presId="urn:microsoft.com/office/officeart/2005/8/layout/hList1"/>
    <dgm:cxn modelId="{BAAEA9F2-4EA4-44E3-821D-FFF975E8BBA2}" type="presParOf" srcId="{EB80E8CC-9056-43B0-8728-8044A0AA77BC}" destId="{631AA71F-861C-4C47-95C2-43FADD47BB1A}" srcOrd="2" destOrd="0" presId="urn:microsoft.com/office/officeart/2005/8/layout/hList1"/>
    <dgm:cxn modelId="{CE97BE0C-5BD0-4A3D-B591-971F8E313716}" type="presParOf" srcId="{631AA71F-861C-4C47-95C2-43FADD47BB1A}" destId="{DE8960AC-680C-4E99-BB8B-434189F34181}" srcOrd="0" destOrd="0" presId="urn:microsoft.com/office/officeart/2005/8/layout/hList1"/>
    <dgm:cxn modelId="{379C14AD-23D9-4449-A69E-978D51DA9D5E}" type="presParOf" srcId="{631AA71F-861C-4C47-95C2-43FADD47BB1A}" destId="{92F17553-85FC-447A-ABE4-E848D1CF9A21}" srcOrd="1" destOrd="0" presId="urn:microsoft.com/office/officeart/2005/8/layout/hList1"/>
    <dgm:cxn modelId="{5381A503-5201-4473-AB75-4A0BAF4A4154}" type="presParOf" srcId="{EB80E8CC-9056-43B0-8728-8044A0AA77BC}" destId="{E51227F6-8EAC-427F-A13D-87548F9FD0B4}" srcOrd="3" destOrd="0" presId="urn:microsoft.com/office/officeart/2005/8/layout/hList1"/>
    <dgm:cxn modelId="{7BF306B6-B847-4264-AABB-A5FF1DEEAC43}" type="presParOf" srcId="{EB80E8CC-9056-43B0-8728-8044A0AA77BC}" destId="{3825B5D7-ADEE-4B1C-AFAE-D89A943CA1B0}" srcOrd="4" destOrd="0" presId="urn:microsoft.com/office/officeart/2005/8/layout/hList1"/>
    <dgm:cxn modelId="{358B79BC-6864-4038-B209-BD0A849F4B13}" type="presParOf" srcId="{3825B5D7-ADEE-4B1C-AFAE-D89A943CA1B0}" destId="{6995CF23-B71F-4CBF-BB3B-C239D2AF9AEC}" srcOrd="0" destOrd="0" presId="urn:microsoft.com/office/officeart/2005/8/layout/hList1"/>
    <dgm:cxn modelId="{6F590A2A-547F-4A32-972A-675D1CDD2C8A}" type="presParOf" srcId="{3825B5D7-ADEE-4B1C-AFAE-D89A943CA1B0}" destId="{2A4F287E-5CC2-443E-8929-6AEA091522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C4AD8-FAC2-4060-AAE1-FC2245C1D402}">
      <dsp:nvSpPr>
        <dsp:cNvPr id="0" name=""/>
        <dsp:cNvSpPr/>
      </dsp:nvSpPr>
      <dsp:spPr>
        <a:xfrm>
          <a:off x="0" y="314996"/>
          <a:ext cx="3376386" cy="818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เตรียมความพร้อมก่อนเริ่มสอบ</a:t>
          </a:r>
          <a:endParaRPr lang="en-US" sz="2000" b="1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0" y="314996"/>
        <a:ext cx="3376386" cy="818022"/>
      </dsp:txXfrm>
    </dsp:sp>
    <dsp:sp modelId="{52D8BEC3-BCBD-436B-B9F8-070CD08B7053}">
      <dsp:nvSpPr>
        <dsp:cNvPr id="0" name=""/>
        <dsp:cNvSpPr/>
      </dsp:nvSpPr>
      <dsp:spPr>
        <a:xfrm>
          <a:off x="69405" y="1146486"/>
          <a:ext cx="3242966" cy="36106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สัญญาณอินเตอร์เน็ต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คอมพิวเตอร์ โน้ตบุ๊ค แท็บเล็ต หรือสมาร์ทโฟน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เตรียมหูฟัง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เวลาในการสอบสูงสุด 80 นาที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69405" y="1146486"/>
        <a:ext cx="3242966" cy="3610611"/>
      </dsp:txXfrm>
    </dsp:sp>
    <dsp:sp modelId="{DE8960AC-680C-4E99-BB8B-434189F34181}">
      <dsp:nvSpPr>
        <dsp:cNvPr id="0" name=""/>
        <dsp:cNvSpPr/>
      </dsp:nvSpPr>
      <dsp:spPr>
        <a:xfrm>
          <a:off x="3665389" y="310262"/>
          <a:ext cx="3439967" cy="818022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FF7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ข้อควรระวัง</a:t>
          </a:r>
          <a:endParaRPr lang="en-US" sz="2000" b="1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3665389" y="310262"/>
        <a:ext cx="3439967" cy="818022"/>
      </dsp:txXfrm>
    </dsp:sp>
    <dsp:sp modelId="{92F17553-85FC-447A-ABE4-E848D1CF9A21}">
      <dsp:nvSpPr>
        <dsp:cNvPr id="0" name=""/>
        <dsp:cNvSpPr/>
      </dsp:nvSpPr>
      <dsp:spPr>
        <a:xfrm>
          <a:off x="3759185" y="1125823"/>
          <a:ext cx="3270493" cy="362007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แบบทดสอบสามารถทำได้ครั้งเดียวเท่านั้น</a:t>
          </a:r>
          <a:endParaRPr lang="en-US" sz="18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มีการจับเวลาในการสอบแต่ละหน้า</a:t>
          </a:r>
          <a:r>
            <a:rPr lang="th-TH" sz="1800" kern="1200" smtClean="0">
              <a:latin typeface="Cordia New" panose="020B0304020202020204" pitchFamily="34" charset="-34"/>
              <a:cs typeface="Cordia New" panose="020B0304020202020204" pitchFamily="34" charset="-34"/>
            </a:rPr>
            <a:t>ไม่</a:t>
          </a:r>
          <a:r>
            <a:rPr lang="th-TH" sz="1800" kern="1200" smtClean="0">
              <a:latin typeface="Cordia New" panose="020B0304020202020204" pitchFamily="34" charset="-34"/>
              <a:cs typeface="Cordia New" panose="020B0304020202020204" pitchFamily="34" charset="-34"/>
            </a:rPr>
            <a:t>เท่ากัน</a:t>
          </a:r>
          <a:endParaRPr lang="en-US" sz="18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แนะนำให้ผู้เรียนทำข้อสอบให้เสร็จภายในครั้งเดียว อย่างไรก็ตาม หากมีเหตุจำเป็นต้องหยุดระหว่างการสอบ เช่นอินเตอร์เน็ตขัดข้อง ไฟดับ เป็นต้น ให้ผู้เรียนทำข้อสอบ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ในหน้า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ปัจจุบันให้ครบก่อน (ระบบ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จะตรวจและอัพเดทคะแนนให้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ทันที) ห้ามคลิก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ถัดไป 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เพราะหากเห็น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ข้อสอบแล้วไม่ทำ 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คะแนนหน้า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นั้นจะเป็น</a:t>
          </a:r>
          <a:r>
            <a:rPr lang="th-TH" sz="18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ศูนย์</a:t>
          </a:r>
          <a:endParaRPr lang="en-US" sz="18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3759185" y="1125823"/>
        <a:ext cx="3270493" cy="3620079"/>
      </dsp:txXfrm>
    </dsp:sp>
    <dsp:sp modelId="{6995CF23-B71F-4CBF-BB3B-C239D2AF9AEC}">
      <dsp:nvSpPr>
        <dsp:cNvPr id="0" name=""/>
        <dsp:cNvSpPr/>
      </dsp:nvSpPr>
      <dsp:spPr>
        <a:xfrm>
          <a:off x="7393770" y="320343"/>
          <a:ext cx="3262824" cy="818022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1" kern="1200" dirty="0" smtClean="0">
              <a:latin typeface="Cordia New" pitchFamily="34" charset="-34"/>
              <a:cs typeface="Cordia New" pitchFamily="34" charset="-34"/>
            </a:rPr>
            <a:t>ขั้นตอนในการสอบ</a:t>
          </a:r>
          <a:endParaRPr lang="en-US" sz="2000" b="1" kern="1200" dirty="0">
            <a:latin typeface="Cordia New" pitchFamily="34" charset="-34"/>
            <a:cs typeface="Cordia New" pitchFamily="34" charset="-34"/>
          </a:endParaRPr>
        </a:p>
      </dsp:txBody>
      <dsp:txXfrm>
        <a:off x="7393770" y="320343"/>
        <a:ext cx="3262824" cy="818022"/>
      </dsp:txXfrm>
    </dsp:sp>
    <dsp:sp modelId="{2A4F287E-5CC2-443E-8929-6AEA091522A6}">
      <dsp:nvSpPr>
        <dsp:cNvPr id="0" name=""/>
        <dsp:cNvSpPr/>
      </dsp:nvSpPr>
      <dsp:spPr>
        <a:xfrm>
          <a:off x="7459693" y="1123698"/>
          <a:ext cx="3126766" cy="3629252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เลือกประเมินระดับของผู้เข้าสอบที่ เมนู </a:t>
          </a:r>
          <a:r>
            <a:rPr lang="en-US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Dropdown 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เรียนรู้วิธีการสอบจากตัวอย่าง 5 หน้าแรก (ตัวอย่างนี้ไม่ได้นำมาเป็นส่วนหนึ่งของคะแนนสอบ)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ผู้เรียนแต่ละท่านจะใช้เวลาสอบไม่เท่ากัน ทั้งนี้ขึ้นอยู่กับทักษะภาษาอังกฤษของแต่ละบุคคล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latin typeface="Cordia New" panose="020B0304020202020204" pitchFamily="34" charset="-34"/>
              <a:cs typeface="Cordia New" panose="020B0304020202020204" pitchFamily="34" charset="-34"/>
            </a:rPr>
            <a:t>แบบทดสอบจะสิ้นสุดทันทีเมื่อระดับภาษาของผู้เข้าสอบได้ถูกประเมินแล้ว</a:t>
          </a:r>
          <a:endParaRPr lang="en-US" sz="2000" kern="1200" dirty="0">
            <a:latin typeface="Cordia New" panose="020B0304020202020204" pitchFamily="34" charset="-34"/>
            <a:cs typeface="Cordia New" panose="020B0304020202020204" pitchFamily="34" charset="-34"/>
          </a:endParaRPr>
        </a:p>
      </dsp:txBody>
      <dsp:txXfrm>
        <a:off x="7459693" y="1123698"/>
        <a:ext cx="3126766" cy="3629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763850" cy="320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20797" y="0"/>
            <a:ext cx="3763850" cy="3205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A3D9E-34DD-4A8B-9255-F09F062AF70F}" type="datetimeFigureOut">
              <a:rPr lang="en-US" smtClean="0"/>
              <a:t>03/28/2018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080292"/>
            <a:ext cx="3763850" cy="3205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920797" y="6080292"/>
            <a:ext cx="3763850" cy="3205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03642-28E6-470C-9181-7E527B053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6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64280" cy="320040"/>
          </a:xfrm>
          <a:prstGeom prst="rect">
            <a:avLst/>
          </a:prstGeom>
        </p:spPr>
        <p:txBody>
          <a:bodyPr vert="horz" lIns="86206" tIns="43103" rIns="86206" bIns="43103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920511" y="0"/>
            <a:ext cx="3764280" cy="320040"/>
          </a:xfrm>
          <a:prstGeom prst="rect">
            <a:avLst/>
          </a:prstGeom>
        </p:spPr>
        <p:txBody>
          <a:bodyPr vert="horz" lIns="86206" tIns="43103" rIns="86206" bIns="43103" rtlCol="0"/>
          <a:lstStyle>
            <a:lvl1pPr algn="r">
              <a:defRPr sz="1100"/>
            </a:lvl1pPr>
          </a:lstStyle>
          <a:p>
            <a:fld id="{F2DB4D6B-ADD8-4906-BCFC-968FA7413192}" type="datetimeFigureOut">
              <a:rPr lang="de-DE" smtClean="0"/>
              <a:pPr/>
              <a:t>28.03.2018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09800" y="479425"/>
            <a:ext cx="4267200" cy="2400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06" tIns="43103" rIns="86206" bIns="4310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868680" y="3040380"/>
            <a:ext cx="6949440" cy="2880360"/>
          </a:xfrm>
          <a:prstGeom prst="rect">
            <a:avLst/>
          </a:prstGeom>
        </p:spPr>
        <p:txBody>
          <a:bodyPr vert="horz" lIns="86206" tIns="43103" rIns="86206" bIns="43103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079650"/>
            <a:ext cx="3764280" cy="320040"/>
          </a:xfrm>
          <a:prstGeom prst="rect">
            <a:avLst/>
          </a:prstGeom>
        </p:spPr>
        <p:txBody>
          <a:bodyPr vert="horz" lIns="86206" tIns="43103" rIns="86206" bIns="43103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920511" y="6079650"/>
            <a:ext cx="3764280" cy="320040"/>
          </a:xfrm>
          <a:prstGeom prst="rect">
            <a:avLst/>
          </a:prstGeom>
        </p:spPr>
        <p:txBody>
          <a:bodyPr vert="horz" lIns="86206" tIns="43103" rIns="86206" bIns="43103" rtlCol="0" anchor="b"/>
          <a:lstStyle>
            <a:lvl1pPr algn="r">
              <a:defRPr sz="1100"/>
            </a:lvl1pPr>
          </a:lstStyle>
          <a:p>
            <a:fld id="{F09A7B5E-ED5A-430C-AEE2-B2526B69065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24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de-DE" dirty="0" smtClean="0"/>
              <a:t>TRAINER HINT: HAVE A COURSE OPEN IN BACKGROUND TO BE ABLE TO SHARE IT AT END OF THE KICK-OFF.</a:t>
            </a:r>
          </a:p>
          <a:p>
            <a:pPr eaLnBrk="1" hangingPunct="1">
              <a:spcBef>
                <a:spcPct val="0"/>
              </a:spcBef>
            </a:pPr>
            <a:endParaRPr lang="en-GB" altLang="de-DE" dirty="0" smtClean="0"/>
          </a:p>
          <a:p>
            <a:pPr eaLnBrk="1" hangingPunct="1">
              <a:spcBef>
                <a:spcPct val="0"/>
              </a:spcBef>
            </a:pPr>
            <a:endParaRPr lang="en-GB" altLang="de-DE" dirty="0" smtClean="0"/>
          </a:p>
          <a:p>
            <a:pPr eaLnBrk="1" hangingPunct="1">
              <a:spcBef>
                <a:spcPct val="0"/>
              </a:spcBef>
            </a:pPr>
            <a:r>
              <a:rPr lang="en-GB" altLang="de-DE" dirty="0" smtClean="0"/>
              <a:t>First of all, I want to welcome you to Speexx! </a:t>
            </a:r>
          </a:p>
          <a:p>
            <a:pPr eaLnBrk="1" hangingPunct="1">
              <a:spcBef>
                <a:spcPct val="0"/>
              </a:spcBef>
            </a:pPr>
            <a:endParaRPr lang="en-GB" altLang="de-DE" dirty="0" smtClean="0"/>
          </a:p>
          <a:p>
            <a:pPr eaLnBrk="1" hangingPunct="1">
              <a:spcBef>
                <a:spcPct val="0"/>
              </a:spcBef>
            </a:pPr>
            <a:r>
              <a:rPr lang="en-GB" altLang="de-DE" dirty="0" smtClean="0"/>
              <a:t>Speexx is a leading provider of award-winning online language training solutions, and we‘re very happy to have you on board. </a:t>
            </a:r>
          </a:p>
          <a:p>
            <a:pPr eaLnBrk="1" hangingPunct="1">
              <a:spcBef>
                <a:spcPct val="0"/>
              </a:spcBef>
            </a:pPr>
            <a:endParaRPr lang="en-GB" altLang="de-DE" dirty="0" smtClean="0"/>
          </a:p>
          <a:p>
            <a:pPr eaLnBrk="1" hangingPunct="1">
              <a:spcBef>
                <a:spcPct val="0"/>
              </a:spcBef>
            </a:pPr>
            <a:r>
              <a:rPr lang="en-GB" altLang="de-DE" dirty="0" smtClean="0"/>
              <a:t>We look forward to helping you reach your language goals, and I really hope you'll enjoy learning with us...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A7B5E-ED5A-430C-AEE2-B2526B69065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880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9800" y="479425"/>
            <a:ext cx="4267200" cy="2400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Drag</a:t>
            </a:r>
            <a:r>
              <a:rPr lang="en-US" baseline="0"/>
              <a:t> and Drop your image and Send to back.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1345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0579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41781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6193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51748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96678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4178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83552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6872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09800" y="479425"/>
            <a:ext cx="4267200" cy="2400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Drag</a:t>
            </a:r>
            <a:r>
              <a:rPr lang="en-US" baseline="0" dirty="0"/>
              <a:t> and Drop your image and Send to back.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0419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81504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5514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9997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75" y="549275"/>
            <a:ext cx="4875213" cy="2741613"/>
          </a:xfrm>
          <a:ln/>
        </p:spPr>
      </p:sp>
      <p:sp>
        <p:nvSpPr>
          <p:cNvPr id="368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06196-107E-4F78-BC6B-3A406F1BD8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68" name="Notizenplatzhalter 4"/>
          <p:cNvSpPr>
            <a:spLocks noGrp="1"/>
          </p:cNvSpPr>
          <p:nvPr>
            <p:ph type="body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Speexx works with 8 levels – for an exact classification of your learners: </a:t>
            </a:r>
          </a:p>
          <a:p>
            <a:pPr lvl="1"/>
            <a:r>
              <a:rPr lang="en-US" dirty="0"/>
              <a:t>A1, A2, B1.1, B1.2, B2.1, B2.2, C1.1, C1.2</a:t>
            </a:r>
          </a:p>
          <a:p>
            <a:r>
              <a:rPr lang="en-US" dirty="0"/>
              <a:t>The exact classification raises the efficiency of the learning measure</a:t>
            </a:r>
          </a:p>
          <a:p>
            <a:r>
              <a:rPr lang="en-US" dirty="0"/>
              <a:t>Consistent high quality and quantity of all blends and their contents in all levels and all language combinations</a:t>
            </a:r>
          </a:p>
          <a:p>
            <a:r>
              <a:rPr lang="en-US" dirty="0"/>
              <a:t>Compare your learners‘ levels  across all subsidiaries – local and global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1855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376" y="1844824"/>
            <a:ext cx="4895850" cy="4464496"/>
          </a:xfrm>
        </p:spPr>
        <p:txBody>
          <a:bodyPr/>
          <a:lstStyle>
            <a:lvl1pPr marL="86400" indent="-86400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6809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196" y="3429000"/>
            <a:ext cx="11540107" cy="2819400"/>
          </a:xfrm>
        </p:spPr>
        <p:txBody>
          <a:bodyPr/>
          <a:lstStyle>
            <a:lvl1pPr marL="85727" indent="-85727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buClrTx/>
              <a:buFont typeface="HelveticaNeueLT Std Lt" pitchFamily="34" charset="0"/>
              <a:buChar char="_"/>
              <a:tabLst/>
              <a:defRPr lang="en-US" noProof="0" dirty="0" smtClean="0"/>
            </a:lvl1pPr>
            <a:lvl2pPr marL="535001" indent="-268295">
              <a:spcAft>
                <a:spcPts val="0"/>
              </a:spcAft>
              <a:buFont typeface="Symbol" pitchFamily="18" charset="2"/>
              <a:buChar char="-"/>
              <a:tabLst/>
              <a:defRPr lang="en-US" noProof="0" dirty="0" smtClean="0"/>
            </a:lvl2pPr>
            <a:lvl3pPr marL="804883" indent="-265120"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lead text | image left |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7003" y="2420888"/>
            <a:ext cx="5348815" cy="3222690"/>
          </a:xfrm>
        </p:spPr>
        <p:txBody>
          <a:bodyPr/>
          <a:lstStyle>
            <a:lvl1pPr marL="85727" indent="-85727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buClrTx/>
              <a:buFont typeface="HelveticaNeueLT Std Lt" pitchFamily="34" charset="0"/>
              <a:buChar char="_"/>
              <a:tabLst/>
              <a:defRPr lang="en-US" noProof="0" dirty="0" smtClean="0"/>
            </a:lvl1pPr>
            <a:lvl2pPr marL="535001" indent="-268295">
              <a:spcAft>
                <a:spcPts val="0"/>
              </a:spcAft>
              <a:buFont typeface="Symbol" pitchFamily="18" charset="2"/>
              <a:buChar char="-"/>
              <a:tabLst/>
              <a:defRPr lang="en-US" noProof="0" dirty="0" smtClean="0"/>
            </a:lvl2pPr>
            <a:lvl3pPr marL="804883" indent="-265120"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70360" y="2420888"/>
            <a:ext cx="5625643" cy="322269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55620" y="1705942"/>
            <a:ext cx="11474879" cy="642938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lang="de-DE" sz="2000" noProof="0" dirty="0" smtClean="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| image left |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77003" y="3429000"/>
            <a:ext cx="5348815" cy="2214578"/>
          </a:xfrm>
        </p:spPr>
        <p:txBody>
          <a:bodyPr/>
          <a:lstStyle>
            <a:lvl1pPr marL="85727" indent="-85727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HelveticaNeueLT Std Lt" pitchFamily="34" charset="0"/>
              <a:buChar char="_"/>
              <a:tabLst/>
              <a:defRPr lang="de-DE" dirty="0" smtClean="0"/>
            </a:lvl1pPr>
            <a:lvl2pPr marL="535001" indent="-268295">
              <a:spcAft>
                <a:spcPts val="0"/>
              </a:spcAft>
              <a:buFont typeface="Symbol" pitchFamily="18" charset="2"/>
              <a:buChar char="-"/>
              <a:tabLst/>
              <a:defRPr lang="de-DE" dirty="0" smtClean="0"/>
            </a:lvl2pPr>
            <a:lvl3pPr marL="804883" indent="-265120"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71701" y="3429000"/>
            <a:ext cx="5810250" cy="2214578"/>
          </a:xfrm>
        </p:spPr>
        <p:txBody>
          <a:bodyPr/>
          <a:lstStyle>
            <a:lvl1pPr>
              <a:buNone/>
              <a:defRPr>
                <a:latin typeface="HelveticaNeueLT Std Lt" pitchFamily="34" charset="0"/>
              </a:defRPr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lead text,  two bullet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6477003" y="2708920"/>
            <a:ext cx="5348815" cy="2934658"/>
          </a:xfrm>
        </p:spPr>
        <p:txBody>
          <a:bodyPr/>
          <a:lstStyle>
            <a:lvl1pPr marL="100803" indent="-100803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buClrTx/>
              <a:buFont typeface="HelveticaNeueLT Std Lt" pitchFamily="34" charset="0"/>
              <a:buChar char="_"/>
              <a:tabLst/>
              <a:defRPr lang="de-DE" dirty="0" smtClean="0"/>
            </a:lvl1pPr>
            <a:lvl2pPr marL="449274" indent="-182568">
              <a:spcAft>
                <a:spcPts val="0"/>
              </a:spcAft>
              <a:buFont typeface="Symbol" pitchFamily="18" charset="2"/>
              <a:buChar char="-"/>
              <a:tabLst/>
              <a:defRPr lang="de-DE" dirty="0" smtClean="0"/>
            </a:lvl2pPr>
            <a:lvl3pPr marL="804883" indent="-265120"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466193" y="2708920"/>
            <a:ext cx="5348815" cy="2934658"/>
          </a:xfrm>
        </p:spPr>
        <p:txBody>
          <a:bodyPr/>
          <a:lstStyle>
            <a:lvl1pPr marL="100803" indent="-100803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buClrTx/>
              <a:buFont typeface="HelveticaNeueLT Std Lt" pitchFamily="34" charset="0"/>
              <a:buChar char="_"/>
              <a:tabLst/>
              <a:defRPr lang="de-DE" dirty="0" smtClean="0"/>
            </a:lvl1pPr>
            <a:lvl2pPr marL="449274" indent="-182568">
              <a:spcAft>
                <a:spcPts val="0"/>
              </a:spcAft>
              <a:buFont typeface="Symbol" pitchFamily="18" charset="2"/>
              <a:buChar char="-"/>
              <a:tabLst/>
              <a:defRPr kumimoji="1" lang="de-DE" sz="1100" spc="-10" dirty="0" smtClean="0">
                <a:solidFill>
                  <a:srgbClr val="0D0D0D"/>
                </a:solidFill>
                <a:latin typeface="HelveticaNeueLT Std Lt" pitchFamily="34" charset="0"/>
              </a:defRPr>
            </a:lvl2pPr>
            <a:lvl3pPr marL="804883" indent="-265120"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55620" y="1873399"/>
            <a:ext cx="11474879" cy="642938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lang="en-US" sz="2000" noProof="0" dirty="0" smtClean="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ted white/black for distra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10560496" y="0"/>
            <a:ext cx="1631504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263344"/>
            <a:ext cx="1296983" cy="285336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36712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verted white/black for distraction_Headline, lead text and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0348" y="2708920"/>
            <a:ext cx="10943169" cy="3539480"/>
          </a:xfrm>
        </p:spPr>
        <p:txBody>
          <a:bodyPr/>
          <a:lstStyle>
            <a:lvl1pPr marL="100803" indent="-100803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buClr>
                <a:schemeClr val="bg1"/>
              </a:buClr>
              <a:buFont typeface="HelveticaNeueLT Std Lt" pitchFamily="34" charset="0"/>
              <a:buChar char="_"/>
              <a:tabLst/>
              <a:defRPr lang="en-US" noProof="0" dirty="0" smtClean="0">
                <a:solidFill>
                  <a:schemeClr val="bg1"/>
                </a:solidFill>
              </a:defRPr>
            </a:lvl1pPr>
            <a:lvl2pPr marL="449274" indent="-182568">
              <a:spcAft>
                <a:spcPts val="0"/>
              </a:spcAft>
              <a:buClrTx/>
              <a:buFont typeface="Symbol" pitchFamily="18" charset="2"/>
              <a:buChar char="-"/>
              <a:tabLst/>
              <a:defRPr lang="en-US" noProof="0" dirty="0" smtClean="0">
                <a:solidFill>
                  <a:schemeClr val="bg1"/>
                </a:solidFill>
              </a:defRPr>
            </a:lvl2pPr>
            <a:lvl3pPr marL="804883" indent="-265120">
              <a:defRPr lang="en-US" noProof="0" dirty="0" smtClean="0">
                <a:solidFill>
                  <a:schemeClr val="bg1"/>
                </a:solidFill>
              </a:defRPr>
            </a:lvl3pPr>
            <a:lvl4pPr>
              <a:defRPr lang="en-US" noProof="0" dirty="0" smtClean="0">
                <a:solidFill>
                  <a:schemeClr val="bg1"/>
                </a:solidFill>
              </a:defRPr>
            </a:lvl4pPr>
            <a:lvl5pPr>
              <a:defRPr lang="en-US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470386" y="1872000"/>
            <a:ext cx="10943129" cy="642938"/>
          </a:xfrm>
        </p:spPr>
        <p:txBody>
          <a:bodyPr/>
          <a:lstStyle>
            <a:lvl1pPr marL="0" indent="0">
              <a:lnSpc>
                <a:spcPts val="2000"/>
              </a:lnSpc>
              <a:buNone/>
              <a:defRPr lang="en-US" sz="2000" noProof="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10560496" y="0"/>
            <a:ext cx="1631504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263344"/>
            <a:ext cx="1296983" cy="285336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973625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| 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/>
              <a:t>Title </a:t>
            </a:r>
            <a:r>
              <a:rPr lang="de-DE" dirty="0" err="1"/>
              <a:t>H</a:t>
            </a:r>
            <a:r>
              <a:rPr lang="de-DE"/>
              <a:t>ere</a:t>
            </a:r>
            <a:r>
              <a:rPr lang="de-DE" dirty="0"/>
              <a:t>…</a:t>
            </a:r>
          </a:p>
        </p:txBody>
      </p:sp>
      <p:sp>
        <p:nvSpPr>
          <p:cNvPr id="5" name="Rectangle 20"/>
          <p:cNvSpPr/>
          <p:nvPr userDrawn="1"/>
        </p:nvSpPr>
        <p:spPr>
          <a:xfrm>
            <a:off x="951240" y="520487"/>
            <a:ext cx="126000" cy="601957"/>
          </a:xfrm>
          <a:prstGeom prst="rect">
            <a:avLst/>
          </a:prstGeom>
          <a:solidFill>
            <a:srgbClr val="FF7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FF7900"/>
              </a:solidFill>
            </a:endParaRP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173600" y="833717"/>
            <a:ext cx="10193087" cy="435043"/>
          </a:xfrm>
        </p:spPr>
        <p:txBody>
          <a:bodyPr lIns="90000"/>
          <a:lstStyle>
            <a:lvl1pPr marL="0" marR="0" indent="0" algn="l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HelveticaNeueLT Std Lt" pitchFamily="34" charset="0"/>
              <a:buNone/>
              <a:tabLst/>
              <a:defRPr lang="en-US" sz="1400" baseline="0" noProof="0" dirty="0" smtClean="0">
                <a:solidFill>
                  <a:srgbClr val="565656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ts val="26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HelveticaNeueLT Std Lt" pitchFamily="34" charset="0"/>
              <a:buNone/>
              <a:tabLst/>
              <a:defRPr/>
            </a:pPr>
            <a:r>
              <a:rPr lang="de-DE"/>
              <a:t>Your great subline here …</a:t>
            </a:r>
          </a:p>
        </p:txBody>
      </p:sp>
    </p:spTree>
    <p:extLst>
      <p:ext uri="{BB962C8B-B14F-4D97-AF65-F5344CB8AC3E}">
        <p14:creationId xmlns:p14="http://schemas.microsoft.com/office/powerpoint/2010/main" val="37857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72064" y="853964"/>
            <a:ext cx="3816424" cy="84684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6672064" y="1844824"/>
            <a:ext cx="4895850" cy="4464496"/>
          </a:xfrm>
        </p:spPr>
        <p:txBody>
          <a:bodyPr/>
          <a:lstStyle>
            <a:lvl1pPr marL="86400" indent="-86400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4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4151784" y="0"/>
            <a:ext cx="804021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376" y="1844824"/>
            <a:ext cx="3672408" cy="4464496"/>
          </a:xfrm>
        </p:spPr>
        <p:txBody>
          <a:bodyPr/>
          <a:lstStyle>
            <a:lvl1pPr marL="86400" indent="-86400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4176464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4272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0216" y="853964"/>
            <a:ext cx="3528392" cy="84684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3616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8040216" y="1844824"/>
            <a:ext cx="3672408" cy="4464496"/>
          </a:xfrm>
        </p:spPr>
        <p:txBody>
          <a:bodyPr/>
          <a:lstStyle>
            <a:lvl1pPr marL="86400" indent="-86400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53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5840" y="853964"/>
            <a:ext cx="5616624" cy="84684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51784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655840" y="1844824"/>
            <a:ext cx="6480720" cy="4464496"/>
          </a:xfrm>
        </p:spPr>
        <p:txBody>
          <a:bodyPr/>
          <a:lstStyle>
            <a:lvl1pPr marL="86400" indent="-86400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42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957" y="2714632"/>
            <a:ext cx="11540066" cy="3533775"/>
          </a:xfrm>
        </p:spPr>
        <p:txBody>
          <a:bodyPr lIns="0"/>
          <a:lstStyle>
            <a:lvl1pPr marL="100803" indent="-100803">
              <a:lnSpc>
                <a:spcPts val="2200"/>
              </a:lnSpc>
              <a:buClr>
                <a:schemeClr val="tx1">
                  <a:lumMod val="85000"/>
                  <a:lumOff val="15000"/>
                </a:schemeClr>
              </a:buClr>
              <a:buFont typeface="HelveticaNeueLT Std Lt" pitchFamily="34" charset="0"/>
              <a:buChar char="_"/>
              <a:defRPr lang="en-US" noProof="0" dirty="0" smtClean="0"/>
            </a:lvl1pPr>
            <a:lvl2pPr>
              <a:buFont typeface="Helvetica 45 Light" pitchFamily="34" charset="0"/>
              <a:buChar char="&gt;"/>
              <a:defRPr/>
            </a:lvl2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49392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lead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455620" y="1873399"/>
            <a:ext cx="11474879" cy="642938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lang="en-US" sz="2000" noProof="0" dirty="0" smtClean="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47957" y="2714632"/>
            <a:ext cx="11540066" cy="3533775"/>
          </a:xfrm>
        </p:spPr>
        <p:txBody>
          <a:bodyPr lIns="0"/>
          <a:lstStyle>
            <a:lvl1pPr marL="100803" indent="-100803">
              <a:lnSpc>
                <a:spcPts val="2200"/>
              </a:lnSpc>
              <a:buClr>
                <a:schemeClr val="tx1">
                  <a:lumMod val="85000"/>
                  <a:lumOff val="15000"/>
                </a:schemeClr>
              </a:buClr>
              <a:buFont typeface="HelveticaNeueLT Std Lt" pitchFamily="34" charset="0"/>
              <a:buChar char="_"/>
              <a:defRPr lang="en-US" noProof="0" dirty="0" smtClean="0"/>
            </a:lvl1pPr>
            <a:lvl2pPr>
              <a:buFont typeface="Helvetica 45 Light" pitchFamily="34" charset="0"/>
              <a:buChar char="&gt;"/>
              <a:defRPr/>
            </a:lvl2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lead text and bullets 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455620" y="1873399"/>
            <a:ext cx="11474879" cy="642938"/>
          </a:xfrm>
        </p:spPr>
        <p:txBody>
          <a:bodyPr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lang="en-US" sz="2000" noProof="0" dirty="0" smtClean="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47957" y="3645024"/>
            <a:ext cx="11540066" cy="2603383"/>
          </a:xfrm>
        </p:spPr>
        <p:txBody>
          <a:bodyPr lIns="0"/>
          <a:lstStyle>
            <a:lvl1pPr marL="100803" indent="-100803">
              <a:lnSpc>
                <a:spcPts val="2200"/>
              </a:lnSpc>
              <a:buClr>
                <a:schemeClr val="tx1">
                  <a:lumMod val="85000"/>
                  <a:lumOff val="15000"/>
                </a:schemeClr>
              </a:buClr>
              <a:buFont typeface="HelveticaNeueLT Std Lt" pitchFamily="34" charset="0"/>
              <a:buChar char="_"/>
              <a:defRPr lang="en-US" noProof="0" dirty="0" smtClean="0"/>
            </a:lvl1pPr>
            <a:lvl2pPr>
              <a:buFont typeface="Helvetica 45 Light" pitchFamily="34" charset="0"/>
              <a:buChar char="&gt;"/>
              <a:defRPr/>
            </a:lvl2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08727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957" y="1877592"/>
            <a:ext cx="11540066" cy="4475586"/>
          </a:xfrm>
        </p:spPr>
        <p:txBody>
          <a:bodyPr lIns="0"/>
          <a:lstStyle>
            <a:lvl1pPr marL="100803" indent="-100803">
              <a:lnSpc>
                <a:spcPts val="2200"/>
              </a:lnSpc>
              <a:buClr>
                <a:schemeClr val="tx1">
                  <a:lumMod val="85000"/>
                  <a:lumOff val="15000"/>
                </a:schemeClr>
              </a:buClr>
              <a:buFont typeface="HelveticaNeueLT Std Lt" pitchFamily="34" charset="0"/>
              <a:buChar char="_"/>
              <a:defRPr lang="en-US" noProof="0" dirty="0" smtClean="0"/>
            </a:lvl1pPr>
            <a:lvl2pPr>
              <a:buFont typeface="Helvetica 45 Light" pitchFamily="34" charset="0"/>
              <a:buChar char="&gt;"/>
              <a:defRPr/>
            </a:lvl2pPr>
          </a:lstStyle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en-US" noProof="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49231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376" y="853964"/>
            <a:ext cx="8890898" cy="84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369" y="1700808"/>
            <a:ext cx="1154006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noProof="0" dirty="0" err="1" smtClean="0"/>
              <a:t>klicken</a:t>
            </a:r>
            <a:r>
              <a:rPr lang="en-US" dirty="0" smtClean="0"/>
              <a:t>, um Master-</a:t>
            </a:r>
            <a:r>
              <a:rPr lang="en-US" dirty="0" err="1" smtClean="0"/>
              <a:t>Textformat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4902201" y="3252788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1800" dirty="0">
              <a:cs typeface="+mn-cs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11845144" y="367160"/>
            <a:ext cx="480053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fld id="{77B07EA1-DBAD-4E7D-9E76-6D0CF05142B8}" type="slidenum">
              <a:rPr lang="de-DE" sz="900" smtClean="0">
                <a:solidFill>
                  <a:schemeClr val="bg1"/>
                </a:solidFill>
                <a:latin typeface="HelveticaNeueLT Std Lt" pitchFamily="34" charset="0"/>
              </a:rPr>
              <a:pPr algn="r">
                <a:defRPr/>
              </a:pPr>
              <a:t>‹#›</a:t>
            </a:fld>
            <a:r>
              <a:rPr lang="de-DE" sz="9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HelveticaNeueLT Std Lt" pitchFamily="34" charset="0"/>
              </a:rPr>
              <a:t> </a:t>
            </a:r>
            <a:endParaRPr lang="de-DE" sz="900" dirty="0">
              <a:solidFill>
                <a:schemeClr val="bg2">
                  <a:lumMod val="20000"/>
                  <a:lumOff val="80000"/>
                </a:schemeClr>
              </a:solidFill>
              <a:latin typeface="HelveticaNeueLT Std Lt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00" y="259200"/>
            <a:ext cx="1314622" cy="28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83" r:id="rId3"/>
    <p:sldLayoutId id="2147483685" r:id="rId4"/>
    <p:sldLayoutId id="2147483682" r:id="rId5"/>
    <p:sldLayoutId id="2147483662" r:id="rId6"/>
    <p:sldLayoutId id="2147483663" r:id="rId7"/>
    <p:sldLayoutId id="2147483680" r:id="rId8"/>
    <p:sldLayoutId id="2147483679" r:id="rId9"/>
    <p:sldLayoutId id="2147483664" r:id="rId10"/>
    <p:sldLayoutId id="2147483665" r:id="rId11"/>
    <p:sldLayoutId id="2147483668" r:id="rId12"/>
    <p:sldLayoutId id="2147483669" r:id="rId13"/>
    <p:sldLayoutId id="2147483671" r:id="rId14"/>
    <p:sldLayoutId id="2147483666" r:id="rId15"/>
    <p:sldLayoutId id="2147483676" r:id="rId16"/>
    <p:sldLayoutId id="2147483686" r:id="rId17"/>
    <p:sldLayoutId id="2147483688" r:id="rId1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lang="en-US" sz="2800" b="0" spc="-10" noProof="0" dirty="0" smtClean="0">
          <a:solidFill>
            <a:schemeClr val="tx1"/>
          </a:solidFill>
          <a:latin typeface="HelveticaNeueLT Std Lt" panose="020B0403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7F7F7F"/>
          </a:solidFill>
          <a:latin typeface="Helvetica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7F7F7F"/>
          </a:solidFill>
          <a:latin typeface="Helvetica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7F7F7F"/>
          </a:solidFill>
          <a:latin typeface="Helvetica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7F7F7F"/>
          </a:solidFill>
          <a:latin typeface="Helvetica 45 Light" pitchFamily="34" charset="0"/>
        </a:defRPr>
      </a:lvl5pPr>
      <a:lvl6pPr marL="457212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3366"/>
          </a:solidFill>
          <a:latin typeface="Arial Black" pitchFamily="34" charset="0"/>
        </a:defRPr>
      </a:lvl6pPr>
      <a:lvl7pPr marL="914423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3366"/>
          </a:solidFill>
          <a:latin typeface="Arial Black" pitchFamily="34" charset="0"/>
        </a:defRPr>
      </a:lvl7pPr>
      <a:lvl8pPr marL="1371634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3366"/>
          </a:solidFill>
          <a:latin typeface="Arial Black" pitchFamily="34" charset="0"/>
        </a:defRPr>
      </a:lvl8pPr>
      <a:lvl9pPr marL="1828846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rgbClr val="003366"/>
          </a:solidFill>
          <a:latin typeface="Arial Black" pitchFamily="34" charset="0"/>
        </a:defRPr>
      </a:lvl9pPr>
    </p:titleStyle>
    <p:bodyStyle>
      <a:lvl1pPr marL="97203" indent="-97203" algn="l" rtl="0" eaLnBrk="1" fontAlgn="base" hangingPunct="1">
        <a:lnSpc>
          <a:spcPct val="100000"/>
        </a:lnSpc>
        <a:spcBef>
          <a:spcPct val="20000"/>
        </a:spcBef>
        <a:spcAft>
          <a:spcPts val="300"/>
        </a:spcAft>
        <a:buClrTx/>
        <a:buFont typeface="HelveticaNeueLT Std Lt" pitchFamily="34" charset="0"/>
        <a:buChar char="_"/>
        <a:defRPr kumimoji="1" sz="1600" spc="-10">
          <a:solidFill>
            <a:schemeClr val="tx1"/>
          </a:solidFill>
          <a:latin typeface="HelveticaNeueLT Std Lt" panose="020B0403020202020204" pitchFamily="34" charset="0"/>
          <a:ea typeface="+mn-ea"/>
          <a:cs typeface="+mn-cs"/>
        </a:defRPr>
      </a:lvl1pPr>
      <a:lvl2pPr marL="449274" indent="-182568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–"/>
        <a:defRPr kumimoji="1" lang="en-US" sz="1100" spc="-10" dirty="0">
          <a:solidFill>
            <a:srgbClr val="0D0D0D"/>
          </a:solidFill>
          <a:latin typeface="HelveticaNeueLT Std Lt" panose="020B0403020202020204" pitchFamily="34" charset="0"/>
        </a:defRPr>
      </a:lvl2pPr>
      <a:lvl3pPr marL="1143028" indent="-228606" algn="l" rtl="0" eaLnBrk="1" fontAlgn="base" hangingPunct="1">
        <a:spcBef>
          <a:spcPct val="20000"/>
        </a:spcBef>
        <a:spcAft>
          <a:spcPct val="0"/>
        </a:spcAft>
        <a:buChar char="•"/>
        <a:defRPr kumimoji="1" sz="1100" spc="-10">
          <a:solidFill>
            <a:srgbClr val="0D0D0D"/>
          </a:solidFill>
          <a:latin typeface="HelveticaNeueLT Std Lt" panose="020B0403020202020204" pitchFamily="34" charset="0"/>
        </a:defRPr>
      </a:lvl3pPr>
      <a:lvl4pPr marL="1600240" indent="-228606" algn="l" rtl="0" eaLnBrk="1" fontAlgn="base" hangingPunct="1">
        <a:spcBef>
          <a:spcPct val="20000"/>
        </a:spcBef>
        <a:spcAft>
          <a:spcPct val="0"/>
        </a:spcAft>
        <a:buChar char="–"/>
        <a:defRPr kumimoji="1" sz="1100" spc="-10">
          <a:solidFill>
            <a:srgbClr val="0D0D0D"/>
          </a:solidFill>
          <a:latin typeface="HelveticaNeueLT Std Lt" panose="020B0403020202020204" pitchFamily="34" charset="0"/>
        </a:defRPr>
      </a:lvl4pPr>
      <a:lvl5pPr marL="2057452" indent="-228606" algn="l" rtl="0" eaLnBrk="1" fontAlgn="base" hangingPunct="1">
        <a:spcBef>
          <a:spcPct val="20000"/>
        </a:spcBef>
        <a:spcAft>
          <a:spcPct val="0"/>
        </a:spcAft>
        <a:buChar char="–"/>
        <a:defRPr kumimoji="1" sz="1100" spc="-10">
          <a:solidFill>
            <a:srgbClr val="0D0D0D"/>
          </a:solidFill>
          <a:latin typeface="HelveticaNeueLT Std Lt" panose="020B0403020202020204" pitchFamily="34" charset="0"/>
        </a:defRPr>
      </a:lvl5pPr>
      <a:lvl6pPr marL="2514663" indent="-228606" algn="l" rtl="0" eaLnBrk="1" fontAlgn="base" hangingPunct="1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</a:defRPr>
      </a:lvl6pPr>
      <a:lvl7pPr marL="2971874" indent="-228606" algn="l" rtl="0" eaLnBrk="1" fontAlgn="base" hangingPunct="1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</a:defRPr>
      </a:lvl7pPr>
      <a:lvl8pPr marL="3429086" indent="-228606" algn="l" rtl="0" eaLnBrk="1" fontAlgn="base" hangingPunct="1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</a:defRPr>
      </a:lvl8pPr>
      <a:lvl9pPr marL="3886297" indent="-228606" algn="l" rtl="0" eaLnBrk="1" fontAlgn="base" hangingPunct="1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jp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17" Type="http://schemas.openxmlformats.org/officeDocument/2006/relationships/image" Target="../media/image24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g"/><Relationship Id="rId1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>
          <a:xfrm>
            <a:off x="623392" y="2429824"/>
            <a:ext cx="9365120" cy="1978488"/>
          </a:xfrm>
          <a:prstGeom prst="rect">
            <a:avLst/>
          </a:prstGeom>
        </p:spPr>
        <p:txBody>
          <a:bodyPr/>
          <a:lstStyle>
            <a:lvl1pPr marL="97203" indent="-97203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Font typeface="HelveticaNeueLT Std Lt" pitchFamily="34" charset="0"/>
              <a:buChar char="_"/>
              <a:defRPr kumimoji="1" sz="1600" spc="-10">
                <a:solidFill>
                  <a:schemeClr val="tx1"/>
                </a:solidFill>
                <a:latin typeface="HelveticaNeueLT Std Lt" panose="020B0403020202020204" pitchFamily="34" charset="0"/>
                <a:ea typeface="+mn-ea"/>
                <a:cs typeface="+mn-cs"/>
              </a:defRPr>
            </a:lvl1pPr>
            <a:lvl2pPr marL="449274" indent="-182568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–"/>
              <a:defRPr kumimoji="1" lang="en-US" sz="1100" spc="-10" dirty="0">
                <a:solidFill>
                  <a:srgbClr val="0D0D0D"/>
                </a:solidFill>
                <a:latin typeface="HelveticaNeueLT Std Lt" panose="020B0403020202020204" pitchFamily="34" charset="0"/>
              </a:defRPr>
            </a:lvl2pPr>
            <a:lvl3pPr marL="1143028" indent="-228606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1100" spc="-10">
                <a:solidFill>
                  <a:srgbClr val="0D0D0D"/>
                </a:solidFill>
                <a:latin typeface="HelveticaNeueLT Std Lt" panose="020B0403020202020204" pitchFamily="34" charset="0"/>
              </a:defRPr>
            </a:lvl3pPr>
            <a:lvl4pPr marL="1600240" indent="-22860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100" spc="-10">
                <a:solidFill>
                  <a:srgbClr val="0D0D0D"/>
                </a:solidFill>
                <a:latin typeface="HelveticaNeueLT Std Lt" panose="020B0403020202020204" pitchFamily="34" charset="0"/>
              </a:defRPr>
            </a:lvl4pPr>
            <a:lvl5pPr marL="2057452" indent="-22860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100" spc="-10">
                <a:solidFill>
                  <a:srgbClr val="0D0D0D"/>
                </a:solidFill>
                <a:latin typeface="HelveticaNeueLT Std Lt" panose="020B0403020202020204" pitchFamily="34" charset="0"/>
              </a:defRPr>
            </a:lvl5pPr>
            <a:lvl6pPr marL="2514663" indent="-22860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200">
                <a:solidFill>
                  <a:schemeClr val="tx1"/>
                </a:solidFill>
                <a:latin typeface="+mn-lt"/>
              </a:defRPr>
            </a:lvl6pPr>
            <a:lvl7pPr marL="2971874" indent="-22860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200">
                <a:solidFill>
                  <a:schemeClr val="tx1"/>
                </a:solidFill>
                <a:latin typeface="+mn-lt"/>
              </a:defRPr>
            </a:lvl7pPr>
            <a:lvl8pPr marL="3429086" indent="-22860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200">
                <a:solidFill>
                  <a:schemeClr val="tx1"/>
                </a:solidFill>
                <a:latin typeface="+mn-lt"/>
              </a:defRPr>
            </a:lvl8pPr>
            <a:lvl9pPr marL="3886297" indent="-22860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800" kern="0" dirty="0">
                <a:latin typeface="+mn-lt"/>
              </a:rPr>
              <a:t>In this </a:t>
            </a:r>
            <a:r>
              <a:rPr lang="de-DE" sz="1800" kern="0" dirty="0" smtClean="0">
                <a:latin typeface="+mn-lt"/>
              </a:rPr>
              <a:t>Kick-off</a:t>
            </a:r>
            <a:r>
              <a:rPr lang="de-DE" sz="1800" kern="0" dirty="0" smtClean="0">
                <a:latin typeface="+mn-lt"/>
              </a:rPr>
              <a:t> session, you will find out everything you need to know about the Speexx language testing and learning system.</a:t>
            </a:r>
          </a:p>
          <a:p>
            <a:pPr marL="0" indent="0">
              <a:buNone/>
            </a:pPr>
            <a:endParaRPr lang="de-DE" sz="1800" kern="0" dirty="0">
              <a:latin typeface="+mn-lt"/>
            </a:endParaRPr>
          </a:p>
          <a:p>
            <a:pPr marL="0" indent="0">
              <a:buNone/>
            </a:pPr>
            <a:r>
              <a:rPr lang="de-DE" sz="1800" kern="0" dirty="0" smtClean="0">
                <a:latin typeface="+mn-lt"/>
              </a:rPr>
              <a:t>If you have any question, just let me know.</a:t>
            </a:r>
          </a:p>
          <a:p>
            <a:pPr marL="0" indent="0">
              <a:buNone/>
            </a:pPr>
            <a:endParaRPr lang="de-DE" sz="1800" kern="0" dirty="0">
              <a:latin typeface="+mn-lt"/>
            </a:endParaRPr>
          </a:p>
          <a:p>
            <a:pPr marL="0" indent="0">
              <a:buNone/>
            </a:pPr>
            <a:r>
              <a:rPr lang="de-DE" sz="1800" kern="0" dirty="0" smtClean="0">
                <a:latin typeface="+mn-lt"/>
              </a:rPr>
              <a:t>Enjoy learning with Speexx!</a:t>
            </a:r>
            <a:endParaRPr lang="de-DE" sz="1800" kern="0" dirty="0">
              <a:latin typeface="+mn-lt"/>
            </a:endParaRPr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2212558" y="1335110"/>
            <a:ext cx="7704856" cy="846844"/>
          </a:xfrm>
        </p:spPr>
        <p:txBody>
          <a:bodyPr/>
          <a:lstStyle/>
          <a:p>
            <a:r>
              <a:rPr lang="de-DE" sz="3200" b="1" dirty="0" smtClean="0">
                <a:solidFill>
                  <a:srgbClr val="FF7900"/>
                </a:solidFill>
                <a:latin typeface="+mn-lt"/>
              </a:rPr>
              <a:t>Welcome to </a:t>
            </a:r>
            <a:r>
              <a:rPr lang="de-DE" sz="3200" b="1" dirty="0" smtClean="0">
                <a:solidFill>
                  <a:srgbClr val="4E827D"/>
                </a:solidFill>
                <a:latin typeface="+mn-lt"/>
              </a:rPr>
              <a:t>the SU Testing Festival!</a:t>
            </a:r>
            <a:endParaRPr lang="en-US" sz="3200" b="1" dirty="0">
              <a:solidFill>
                <a:srgbClr val="4E827D"/>
              </a:solidFill>
              <a:latin typeface="+mn-lt"/>
            </a:endParaRPr>
          </a:p>
        </p:txBody>
      </p:sp>
      <p:pic>
        <p:nvPicPr>
          <p:cNvPr id="8194" name="Picture 2" descr="C:\Users\One\AppData\Local\LINE\Cache\tmp\1500966902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2780928"/>
            <a:ext cx="707426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u.ac.th/th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39074"/>
            <a:ext cx="20478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6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8857" y="744"/>
            <a:ext cx="1220085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5" name="TextBox 4"/>
          <p:cNvSpPr txBox="1"/>
          <p:nvPr/>
        </p:nvSpPr>
        <p:spPr>
          <a:xfrm>
            <a:off x="2377706" y="2780928"/>
            <a:ext cx="839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Step 2 </a:t>
            </a:r>
            <a:r>
              <a:rPr lang="en-US" sz="3600" dirty="0" smtClean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– Language Assessment</a:t>
            </a:r>
            <a:endParaRPr lang="en-US" sz="4400" dirty="0">
              <a:solidFill>
                <a:schemeClr val="bg1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Freeform 3886"/>
          <p:cNvSpPr>
            <a:spLocks noEditPoints="1"/>
          </p:cNvSpPr>
          <p:nvPr/>
        </p:nvSpPr>
        <p:spPr bwMode="auto">
          <a:xfrm>
            <a:off x="1127451" y="2919142"/>
            <a:ext cx="965250" cy="959915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86656" y="4070463"/>
            <a:ext cx="4430553" cy="78617"/>
            <a:chOff x="5322461" y="8363939"/>
            <a:chExt cx="15700028" cy="230235"/>
          </a:xfrm>
        </p:grpSpPr>
        <p:sp>
          <p:nvSpPr>
            <p:cNvPr id="15" name="Rectangle 14"/>
            <p:cNvSpPr/>
            <p:nvPr/>
          </p:nvSpPr>
          <p:spPr>
            <a:xfrm>
              <a:off x="5322461" y="8363939"/>
              <a:ext cx="3781897" cy="230235"/>
            </a:xfrm>
            <a:prstGeom prst="rect">
              <a:avLst/>
            </a:prstGeom>
            <a:solidFill>
              <a:srgbClr val="FF790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304482" y="8363939"/>
              <a:ext cx="3781897" cy="230235"/>
            </a:xfrm>
            <a:prstGeom prst="rect">
              <a:avLst/>
            </a:prstGeom>
            <a:solidFill>
              <a:srgbClr val="038BC7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258571" y="8363939"/>
              <a:ext cx="3781897" cy="230235"/>
            </a:xfrm>
            <a:prstGeom prst="rect">
              <a:avLst/>
            </a:prstGeom>
            <a:solidFill>
              <a:srgbClr val="039A82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240592" y="8363939"/>
              <a:ext cx="3781897" cy="230235"/>
            </a:xfrm>
            <a:prstGeom prst="rect">
              <a:avLst/>
            </a:prstGeom>
            <a:solidFill>
              <a:srgbClr val="98BC36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486656" y="3546425"/>
            <a:ext cx="8535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ประเมินความสามารถทางภาษาของผู้เรียนแต่ละราย</a:t>
            </a:r>
            <a:endParaRPr lang="th-TH" sz="2400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4907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tangolo 78"/>
          <p:cNvSpPr/>
          <p:nvPr/>
        </p:nvSpPr>
        <p:spPr>
          <a:xfrm>
            <a:off x="119336" y="2225482"/>
            <a:ext cx="12072664" cy="2852162"/>
          </a:xfrm>
          <a:prstGeom prst="rect">
            <a:avLst/>
          </a:prstGeom>
          <a:solidFill>
            <a:srgbClr val="FF7A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ttangolo 43"/>
          <p:cNvSpPr/>
          <p:nvPr/>
        </p:nvSpPr>
        <p:spPr>
          <a:xfrm>
            <a:off x="983082" y="4217964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ttangolo 79"/>
          <p:cNvSpPr/>
          <p:nvPr/>
        </p:nvSpPr>
        <p:spPr>
          <a:xfrm>
            <a:off x="980231" y="4206697"/>
            <a:ext cx="523842" cy="75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ttangolo 43"/>
          <p:cNvSpPr/>
          <p:nvPr/>
        </p:nvSpPr>
        <p:spPr>
          <a:xfrm>
            <a:off x="1533083" y="4072388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ttangolo 43"/>
          <p:cNvSpPr/>
          <p:nvPr/>
        </p:nvSpPr>
        <p:spPr>
          <a:xfrm>
            <a:off x="2085936" y="3941232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ttangolo 43"/>
          <p:cNvSpPr/>
          <p:nvPr/>
        </p:nvSpPr>
        <p:spPr>
          <a:xfrm>
            <a:off x="2638789" y="3798089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ttangolo 83"/>
          <p:cNvSpPr/>
          <p:nvPr/>
        </p:nvSpPr>
        <p:spPr>
          <a:xfrm>
            <a:off x="1533083" y="4063554"/>
            <a:ext cx="523842" cy="75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ttangolo 85"/>
          <p:cNvSpPr/>
          <p:nvPr/>
        </p:nvSpPr>
        <p:spPr>
          <a:xfrm>
            <a:off x="2638789" y="3788310"/>
            <a:ext cx="523842" cy="75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ttangolo 43"/>
          <p:cNvSpPr/>
          <p:nvPr/>
        </p:nvSpPr>
        <p:spPr>
          <a:xfrm>
            <a:off x="3191641" y="3640658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ttangolo 87"/>
          <p:cNvSpPr/>
          <p:nvPr/>
        </p:nvSpPr>
        <p:spPr>
          <a:xfrm>
            <a:off x="3191641" y="3631824"/>
            <a:ext cx="523842" cy="75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ttangolo 43"/>
          <p:cNvSpPr/>
          <p:nvPr/>
        </p:nvSpPr>
        <p:spPr>
          <a:xfrm>
            <a:off x="3744494" y="3497515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ttangolo 43"/>
          <p:cNvSpPr/>
          <p:nvPr/>
        </p:nvSpPr>
        <p:spPr>
          <a:xfrm>
            <a:off x="4297346" y="3366358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4855336" y="3207910"/>
            <a:ext cx="1450641" cy="774176"/>
          </a:xfrm>
          <a:custGeom>
            <a:avLst/>
            <a:gdLst>
              <a:gd name="connsiteX0" fmla="*/ 0 w 1419367"/>
              <a:gd name="connsiteY0" fmla="*/ 0 h 2146446"/>
              <a:gd name="connsiteX1" fmla="*/ 1419367 w 1419367"/>
              <a:gd name="connsiteY1" fmla="*/ 0 h 2146446"/>
              <a:gd name="connsiteX2" fmla="*/ 1419367 w 1419367"/>
              <a:gd name="connsiteY2" fmla="*/ 2146446 h 2146446"/>
              <a:gd name="connsiteX3" fmla="*/ 0 w 1419367"/>
              <a:gd name="connsiteY3" fmla="*/ 2146446 h 2146446"/>
              <a:gd name="connsiteX4" fmla="*/ 0 w 1419367"/>
              <a:gd name="connsiteY4" fmla="*/ 0 h 2146446"/>
              <a:gd name="connsiteX0" fmla="*/ 0 w 2156347"/>
              <a:gd name="connsiteY0" fmla="*/ 0 h 2146446"/>
              <a:gd name="connsiteX1" fmla="*/ 1419367 w 2156347"/>
              <a:gd name="connsiteY1" fmla="*/ 0 h 2146446"/>
              <a:gd name="connsiteX2" fmla="*/ 1419367 w 2156347"/>
              <a:gd name="connsiteY2" fmla="*/ 2146446 h 2146446"/>
              <a:gd name="connsiteX3" fmla="*/ 2156347 w 2156347"/>
              <a:gd name="connsiteY3" fmla="*/ 2146446 h 2146446"/>
              <a:gd name="connsiteX4" fmla="*/ 0 w 2156347"/>
              <a:gd name="connsiteY4" fmla="*/ 0 h 2146446"/>
              <a:gd name="connsiteX0" fmla="*/ 0 w 3616657"/>
              <a:gd name="connsiteY0" fmla="*/ 0 h 2160094"/>
              <a:gd name="connsiteX1" fmla="*/ 1419367 w 3616657"/>
              <a:gd name="connsiteY1" fmla="*/ 0 h 2160094"/>
              <a:gd name="connsiteX2" fmla="*/ 3616657 w 3616657"/>
              <a:gd name="connsiteY2" fmla="*/ 2160094 h 2160094"/>
              <a:gd name="connsiteX3" fmla="*/ 2156347 w 3616657"/>
              <a:gd name="connsiteY3" fmla="*/ 2146446 h 2160094"/>
              <a:gd name="connsiteX4" fmla="*/ 0 w 3616657"/>
              <a:gd name="connsiteY4" fmla="*/ 0 h 2160094"/>
              <a:gd name="connsiteX0" fmla="*/ 0 w 3616657"/>
              <a:gd name="connsiteY0" fmla="*/ 204716 h 2364810"/>
              <a:gd name="connsiteX1" fmla="*/ 1419367 w 3616657"/>
              <a:gd name="connsiteY1" fmla="*/ 0 h 2364810"/>
              <a:gd name="connsiteX2" fmla="*/ 3616657 w 3616657"/>
              <a:gd name="connsiteY2" fmla="*/ 2364810 h 2364810"/>
              <a:gd name="connsiteX3" fmla="*/ 2156347 w 3616657"/>
              <a:gd name="connsiteY3" fmla="*/ 2351162 h 2364810"/>
              <a:gd name="connsiteX4" fmla="*/ 0 w 3616657"/>
              <a:gd name="connsiteY4" fmla="*/ 204716 h 2364810"/>
              <a:gd name="connsiteX0" fmla="*/ 0 w 3930555"/>
              <a:gd name="connsiteY0" fmla="*/ 204716 h 2392106"/>
              <a:gd name="connsiteX1" fmla="*/ 1419367 w 3930555"/>
              <a:gd name="connsiteY1" fmla="*/ 0 h 2392106"/>
              <a:gd name="connsiteX2" fmla="*/ 3930555 w 3930555"/>
              <a:gd name="connsiteY2" fmla="*/ 2392106 h 2392106"/>
              <a:gd name="connsiteX3" fmla="*/ 2156347 w 3930555"/>
              <a:gd name="connsiteY3" fmla="*/ 2351162 h 2392106"/>
              <a:gd name="connsiteX4" fmla="*/ 0 w 3930555"/>
              <a:gd name="connsiteY4" fmla="*/ 204716 h 239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0555" h="2392106">
                <a:moveTo>
                  <a:pt x="0" y="204716"/>
                </a:moveTo>
                <a:lnTo>
                  <a:pt x="1419367" y="0"/>
                </a:lnTo>
                <a:lnTo>
                  <a:pt x="3930555" y="2392106"/>
                </a:lnTo>
                <a:lnTo>
                  <a:pt x="2156347" y="2351162"/>
                </a:lnTo>
                <a:lnTo>
                  <a:pt x="0" y="204716"/>
                </a:lnTo>
                <a:close/>
              </a:path>
            </a:pathLst>
          </a:custGeom>
          <a:gradFill>
            <a:gsLst>
              <a:gs pos="15000">
                <a:schemeClr val="tx1">
                  <a:alpha val="44000"/>
                </a:schemeClr>
              </a:gs>
              <a:gs pos="100000">
                <a:schemeClr val="tx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ttangolo 91"/>
          <p:cNvSpPr/>
          <p:nvPr/>
        </p:nvSpPr>
        <p:spPr>
          <a:xfrm>
            <a:off x="3744494" y="3488681"/>
            <a:ext cx="523842" cy="75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ttangolo 92"/>
          <p:cNvSpPr/>
          <p:nvPr/>
        </p:nvSpPr>
        <p:spPr>
          <a:xfrm>
            <a:off x="4297346" y="3356580"/>
            <a:ext cx="523842" cy="75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ttangolo 93"/>
          <p:cNvSpPr/>
          <p:nvPr/>
        </p:nvSpPr>
        <p:spPr>
          <a:xfrm>
            <a:off x="4850199" y="3213436"/>
            <a:ext cx="523842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8" name="Connettore 1 102"/>
          <p:cNvCxnSpPr/>
          <p:nvPr/>
        </p:nvCxnSpPr>
        <p:spPr>
          <a:xfrm>
            <a:off x="980231" y="4234603"/>
            <a:ext cx="0" cy="509108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1 105"/>
          <p:cNvCxnSpPr/>
          <p:nvPr/>
        </p:nvCxnSpPr>
        <p:spPr>
          <a:xfrm>
            <a:off x="4203855" y="3495534"/>
            <a:ext cx="0" cy="1241947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1 106"/>
          <p:cNvCxnSpPr/>
          <p:nvPr/>
        </p:nvCxnSpPr>
        <p:spPr>
          <a:xfrm>
            <a:off x="4297346" y="3360672"/>
            <a:ext cx="0" cy="1376809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1 107"/>
          <p:cNvCxnSpPr/>
          <p:nvPr/>
        </p:nvCxnSpPr>
        <p:spPr>
          <a:xfrm>
            <a:off x="5312914" y="3212255"/>
            <a:ext cx="0" cy="1531455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1 108"/>
          <p:cNvCxnSpPr>
            <a:cxnSpLocks/>
          </p:cNvCxnSpPr>
          <p:nvPr/>
        </p:nvCxnSpPr>
        <p:spPr>
          <a:xfrm>
            <a:off x="980231" y="4743711"/>
            <a:ext cx="1001538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CasellaDiTesto 111"/>
          <p:cNvSpPr txBox="1"/>
          <p:nvPr/>
        </p:nvSpPr>
        <p:spPr>
          <a:xfrm>
            <a:off x="983432" y="4769867"/>
            <a:ext cx="1102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Basic</a:t>
            </a:r>
          </a:p>
        </p:txBody>
      </p:sp>
      <p:sp>
        <p:nvSpPr>
          <p:cNvPr id="56" name="CasellaDiTesto 112"/>
          <p:cNvSpPr txBox="1"/>
          <p:nvPr/>
        </p:nvSpPr>
        <p:spPr>
          <a:xfrm>
            <a:off x="2079779" y="4769867"/>
            <a:ext cx="2105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Intermediate</a:t>
            </a:r>
          </a:p>
        </p:txBody>
      </p:sp>
      <p:sp>
        <p:nvSpPr>
          <p:cNvPr id="57" name="CasellaDiTesto 113"/>
          <p:cNvSpPr txBox="1"/>
          <p:nvPr/>
        </p:nvSpPr>
        <p:spPr>
          <a:xfrm>
            <a:off x="4297346" y="4769867"/>
            <a:ext cx="101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Advanced</a:t>
            </a:r>
          </a:p>
        </p:txBody>
      </p:sp>
      <p:cxnSp>
        <p:nvCxnSpPr>
          <p:cNvPr id="58" name="Connettore 1 119"/>
          <p:cNvCxnSpPr/>
          <p:nvPr/>
        </p:nvCxnSpPr>
        <p:spPr>
          <a:xfrm flipV="1">
            <a:off x="5092798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824499" y="2153970"/>
            <a:ext cx="255382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Immagine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83" y="2417315"/>
            <a:ext cx="696302" cy="6105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Rettangolo 62"/>
          <p:cNvSpPr/>
          <p:nvPr/>
        </p:nvSpPr>
        <p:spPr>
          <a:xfrm>
            <a:off x="4297967" y="3356580"/>
            <a:ext cx="523842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ttangolo 63"/>
          <p:cNvSpPr/>
          <p:nvPr/>
        </p:nvSpPr>
        <p:spPr>
          <a:xfrm>
            <a:off x="3743738" y="3489917"/>
            <a:ext cx="523842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ttangolo 64"/>
          <p:cNvSpPr/>
          <p:nvPr/>
        </p:nvSpPr>
        <p:spPr>
          <a:xfrm>
            <a:off x="3189963" y="3632968"/>
            <a:ext cx="527611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ttangolo 65"/>
          <p:cNvSpPr/>
          <p:nvPr/>
        </p:nvSpPr>
        <p:spPr>
          <a:xfrm>
            <a:off x="2637397" y="3790054"/>
            <a:ext cx="527611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ttangolo 66"/>
          <p:cNvSpPr/>
          <p:nvPr/>
        </p:nvSpPr>
        <p:spPr>
          <a:xfrm>
            <a:off x="2079778" y="3928720"/>
            <a:ext cx="527611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ttangolo 67"/>
          <p:cNvSpPr/>
          <p:nvPr/>
        </p:nvSpPr>
        <p:spPr>
          <a:xfrm>
            <a:off x="1532627" y="4055829"/>
            <a:ext cx="527611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ttangolo 68"/>
          <p:cNvSpPr/>
          <p:nvPr/>
        </p:nvSpPr>
        <p:spPr>
          <a:xfrm>
            <a:off x="981525" y="4200267"/>
            <a:ext cx="527611" cy="192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CasellaDiTesto 94"/>
          <p:cNvSpPr txBox="1"/>
          <p:nvPr/>
        </p:nvSpPr>
        <p:spPr>
          <a:xfrm>
            <a:off x="1021588" y="4185316"/>
            <a:ext cx="401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A1</a:t>
            </a:r>
          </a:p>
        </p:txBody>
      </p:sp>
      <p:sp>
        <p:nvSpPr>
          <p:cNvPr id="70" name="CasellaDiTesto 95"/>
          <p:cNvSpPr txBox="1"/>
          <p:nvPr/>
        </p:nvSpPr>
        <p:spPr>
          <a:xfrm>
            <a:off x="1579852" y="4038199"/>
            <a:ext cx="401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A2</a:t>
            </a:r>
          </a:p>
        </p:txBody>
      </p:sp>
      <p:sp>
        <p:nvSpPr>
          <p:cNvPr id="71" name="CasellaDiTesto 96"/>
          <p:cNvSpPr txBox="1"/>
          <p:nvPr/>
        </p:nvSpPr>
        <p:spPr>
          <a:xfrm>
            <a:off x="2119260" y="3911918"/>
            <a:ext cx="567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B1.1</a:t>
            </a:r>
          </a:p>
        </p:txBody>
      </p:sp>
      <p:sp>
        <p:nvSpPr>
          <p:cNvPr id="72" name="CasellaDiTesto 97"/>
          <p:cNvSpPr txBox="1"/>
          <p:nvPr/>
        </p:nvSpPr>
        <p:spPr>
          <a:xfrm>
            <a:off x="2658985" y="3771985"/>
            <a:ext cx="567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B1.2</a:t>
            </a:r>
          </a:p>
        </p:txBody>
      </p:sp>
      <p:sp>
        <p:nvSpPr>
          <p:cNvPr id="73" name="CasellaDiTesto 98"/>
          <p:cNvSpPr txBox="1"/>
          <p:nvPr/>
        </p:nvSpPr>
        <p:spPr>
          <a:xfrm>
            <a:off x="3212474" y="3606668"/>
            <a:ext cx="567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B2.1</a:t>
            </a:r>
          </a:p>
        </p:txBody>
      </p:sp>
      <p:sp>
        <p:nvSpPr>
          <p:cNvPr id="74" name="CasellaDiTesto 99"/>
          <p:cNvSpPr txBox="1"/>
          <p:nvPr/>
        </p:nvSpPr>
        <p:spPr>
          <a:xfrm>
            <a:off x="3755531" y="3467573"/>
            <a:ext cx="567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B2.2</a:t>
            </a:r>
          </a:p>
        </p:txBody>
      </p:sp>
      <p:sp>
        <p:nvSpPr>
          <p:cNvPr id="75" name="CasellaDiTesto 100"/>
          <p:cNvSpPr txBox="1"/>
          <p:nvPr/>
        </p:nvSpPr>
        <p:spPr>
          <a:xfrm>
            <a:off x="4855174" y="3194725"/>
            <a:ext cx="578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C1.2</a:t>
            </a:r>
          </a:p>
        </p:txBody>
      </p:sp>
      <p:sp>
        <p:nvSpPr>
          <p:cNvPr id="76" name="CasellaDiTesto 101"/>
          <p:cNvSpPr txBox="1"/>
          <p:nvPr/>
        </p:nvSpPr>
        <p:spPr>
          <a:xfrm>
            <a:off x="4311442" y="3316513"/>
            <a:ext cx="578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C1.1</a:t>
            </a:r>
          </a:p>
        </p:txBody>
      </p:sp>
      <p:cxnSp>
        <p:nvCxnSpPr>
          <p:cNvPr id="77" name="Connettore 1 103"/>
          <p:cNvCxnSpPr>
            <a:cxnSpLocks/>
            <a:stCxn id="70" idx="3"/>
          </p:cNvCxnSpPr>
          <p:nvPr/>
        </p:nvCxnSpPr>
        <p:spPr>
          <a:xfrm>
            <a:off x="1981769" y="4161310"/>
            <a:ext cx="10675" cy="576171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ttore 1 104"/>
          <p:cNvCxnSpPr/>
          <p:nvPr/>
        </p:nvCxnSpPr>
        <p:spPr>
          <a:xfrm>
            <a:off x="2085936" y="4149542"/>
            <a:ext cx="0" cy="587939"/>
          </a:xfrm>
          <a:prstGeom prst="line">
            <a:avLst/>
          </a:prstGeom>
          <a:ln w="31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0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0" t="6773" r="25288" b="23288"/>
          <a:stretch/>
        </p:blipFill>
        <p:spPr>
          <a:xfrm>
            <a:off x="1331707" y="2610651"/>
            <a:ext cx="1168796" cy="15715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59602"/>
            <a:ext cx="8890898" cy="846844"/>
          </a:xfrm>
        </p:spPr>
        <p:txBody>
          <a:bodyPr/>
          <a:lstStyle/>
          <a:p>
            <a:r>
              <a:rPr lang="de-DE" dirty="0" smtClean="0">
                <a:latin typeface="+mn-lt"/>
              </a:rPr>
              <a:t>Speexx Online Test</a:t>
            </a:r>
            <a:endParaRPr lang="de-DE" dirty="0">
              <a:latin typeface="+mn-lt"/>
            </a:endParaRPr>
          </a:p>
        </p:txBody>
      </p:sp>
      <p:pic>
        <p:nvPicPr>
          <p:cNvPr id="89" name="Immagin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397">
            <a:off x="3668350" y="2031820"/>
            <a:ext cx="1346904" cy="15247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99000"/>
              </a:prstClr>
            </a:outerShdw>
          </a:effectLst>
        </p:spPr>
      </p:pic>
      <p:cxnSp>
        <p:nvCxnSpPr>
          <p:cNvPr id="92" name="Connettore 1 108">
            <a:extLst>
              <a:ext uri="{FF2B5EF4-FFF2-40B4-BE49-F238E27FC236}">
                <a16:creationId xmlns:a16="http://schemas.microsoft.com/office/drawing/2014/main" xmlns="" id="{DB4374CF-1D1B-4998-B4B0-CA0F4A2FC863}"/>
              </a:ext>
            </a:extLst>
          </p:cNvPr>
          <p:cNvCxnSpPr>
            <a:cxnSpLocks/>
          </p:cNvCxnSpPr>
          <p:nvPr/>
        </p:nvCxnSpPr>
        <p:spPr>
          <a:xfrm>
            <a:off x="4311376" y="4737481"/>
            <a:ext cx="1001538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ttore 1 108">
            <a:extLst>
              <a:ext uri="{FF2B5EF4-FFF2-40B4-BE49-F238E27FC236}">
                <a16:creationId xmlns:a16="http://schemas.microsoft.com/office/drawing/2014/main" xmlns="" id="{7543F9EA-4767-4F14-8CF0-E3E67C5C709B}"/>
              </a:ext>
            </a:extLst>
          </p:cNvPr>
          <p:cNvCxnSpPr>
            <a:cxnSpLocks/>
          </p:cNvCxnSpPr>
          <p:nvPr/>
        </p:nvCxnSpPr>
        <p:spPr>
          <a:xfrm>
            <a:off x="2079778" y="4737481"/>
            <a:ext cx="2124077" cy="0"/>
          </a:xfrm>
          <a:prstGeom prst="line">
            <a:avLst/>
          </a:prstGeom>
          <a:ln w="31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6016949" y="2794210"/>
            <a:ext cx="5497290" cy="2950736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th-TH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เป็น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ข้อสอบลักษณะ </a:t>
            </a:r>
            <a:r>
              <a:rPr lang="en-GB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Adaptive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ที่ปรับไปตามความสามารถของผู้เข้า</a:t>
            </a:r>
            <a:r>
              <a:rPr lang="th-TH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ทดสอบ</a:t>
            </a:r>
            <a:endParaRPr lang="en-US" sz="2000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ประเมินระดับภาษา </a:t>
            </a:r>
            <a:r>
              <a:rPr lang="en-US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A1 – C2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h-TH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มี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จำนวนข้อสอบมากกว่า 1,500 ข้อ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h-TH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จำนวน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เวลาในการทำขึ้นอยู่กับความสามารถของผู้สอบ และการเลือกระดับที่ใกล้เคียงตามความสามารถของผู้ทดสอบ</a:t>
            </a:r>
          </a:p>
        </p:txBody>
      </p:sp>
    </p:spTree>
    <p:extLst>
      <p:ext uri="{BB962C8B-B14F-4D97-AF65-F5344CB8AC3E}">
        <p14:creationId xmlns:p14="http://schemas.microsoft.com/office/powerpoint/2010/main" val="75540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ttore 1 119"/>
          <p:cNvCxnSpPr/>
          <p:nvPr/>
        </p:nvCxnSpPr>
        <p:spPr>
          <a:xfrm flipV="1">
            <a:off x="5092801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824500" y="2153970"/>
            <a:ext cx="255381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2" y="45960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CEFR Level Mapping</a:t>
            </a:r>
            <a:endParaRPr lang="de-DE" dirty="0">
              <a:latin typeface="+mn-lt"/>
            </a:endParaRPr>
          </a:p>
        </p:txBody>
      </p:sp>
      <p:pic>
        <p:nvPicPr>
          <p:cNvPr id="1032" name="Picture 8" descr="C:\Users\One\AppData\Local\LINE\Cache\tmp\1503031057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9" y="1340768"/>
            <a:ext cx="118778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42" y="5373216"/>
            <a:ext cx="3304521" cy="14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13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ttore 1 119"/>
          <p:cNvCxnSpPr/>
          <p:nvPr/>
        </p:nvCxnSpPr>
        <p:spPr>
          <a:xfrm flipV="1">
            <a:off x="5092798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824499" y="2153970"/>
            <a:ext cx="255382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589" y="548680"/>
            <a:ext cx="359695" cy="3414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99456" y="476672"/>
            <a:ext cx="4277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คำแนะนำก่อนเริ่มต้นการสอบ</a:t>
            </a:r>
            <a:endParaRPr lang="en-US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59612455"/>
              </p:ext>
            </p:extLst>
          </p:nvPr>
        </p:nvGraphicFramePr>
        <p:xfrm>
          <a:off x="695400" y="1484784"/>
          <a:ext cx="10657184" cy="505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76877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357897"/>
            <a:ext cx="11449272" cy="6431350"/>
          </a:xfrm>
          <a:prstGeom prst="rect">
            <a:avLst/>
          </a:prstGeom>
        </p:spPr>
      </p:pic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0466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Online Test</a:t>
            </a:r>
            <a:endParaRPr lang="de-DE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940" r="29998" b="71420"/>
          <a:stretch/>
        </p:blipFill>
        <p:spPr>
          <a:xfrm>
            <a:off x="4815430" y="2348880"/>
            <a:ext cx="4935294" cy="13186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58108" y="2780928"/>
            <a:ext cx="517612" cy="4889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7A00"/>
                </a:solidFill>
              </a:rPr>
              <a:t>1</a:t>
            </a:r>
            <a:endParaRPr lang="en-US" sz="3200" b="1" dirty="0">
              <a:solidFill>
                <a:srgbClr val="FF7A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634245" y="3356992"/>
            <a:ext cx="517612" cy="4889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7A00"/>
                </a:solidFill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5600" y="4720944"/>
            <a:ext cx="2349618" cy="369332"/>
          </a:xfrm>
          <a:prstGeom prst="rect">
            <a:avLst/>
          </a:prstGeom>
          <a:noFill/>
          <a:ln w="19050">
            <a:solidFill>
              <a:srgbClr val="FF7900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</a:rPr>
              <a:t>คลิกเลือก </a:t>
            </a:r>
            <a:r>
              <a:rPr lang="en-US" sz="1400" dirty="0" smtClean="0">
                <a:solidFill>
                  <a:schemeClr val="bg1"/>
                </a:solidFill>
              </a:rPr>
              <a:t>Speexx Online Test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4072" y="4727375"/>
            <a:ext cx="3887603" cy="369332"/>
          </a:xfrm>
          <a:prstGeom prst="rect">
            <a:avLst/>
          </a:prstGeom>
          <a:noFill/>
          <a:ln w="19050">
            <a:solidFill>
              <a:srgbClr val="FF7900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</a:rPr>
              <a:t>เมื่อแน่ใจแล้วว่าพร้อมที่จะเริ่มทำแบบทดสอบให้คลิก </a:t>
            </a: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th-TH" dirty="0" smtClean="0">
                <a:solidFill>
                  <a:schemeClr val="bg1"/>
                </a:solidFill>
              </a:rPr>
              <a:t> ใช่ 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17" idx="4"/>
          </p:cNvCxnSpPr>
          <p:nvPr/>
        </p:nvCxnSpPr>
        <p:spPr>
          <a:xfrm>
            <a:off x="9893051" y="3845977"/>
            <a:ext cx="0" cy="8813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4"/>
          </p:cNvCxnSpPr>
          <p:nvPr/>
        </p:nvCxnSpPr>
        <p:spPr>
          <a:xfrm>
            <a:off x="3316914" y="3269913"/>
            <a:ext cx="0" cy="14434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510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93" y="1423169"/>
            <a:ext cx="8290560" cy="5230368"/>
          </a:xfrm>
          <a:prstGeom prst="rect">
            <a:avLst/>
          </a:prstGeom>
        </p:spPr>
      </p:pic>
      <p:cxnSp>
        <p:nvCxnSpPr>
          <p:cNvPr id="58" name="Connettore 1 119"/>
          <p:cNvCxnSpPr/>
          <p:nvPr/>
        </p:nvCxnSpPr>
        <p:spPr>
          <a:xfrm flipV="1">
            <a:off x="5020790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752491" y="2153970"/>
            <a:ext cx="255382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0466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Online Test</a:t>
            </a:r>
            <a:endParaRPr lang="de-DE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65665" r="60467" b="12076"/>
          <a:stretch/>
        </p:blipFill>
        <p:spPr>
          <a:xfrm>
            <a:off x="3791745" y="4810280"/>
            <a:ext cx="1484426" cy="1355024"/>
          </a:xfrm>
          <a:prstGeom prst="rect">
            <a:avLst/>
          </a:prstGeom>
        </p:spPr>
      </p:pic>
      <p:sp>
        <p:nvSpPr>
          <p:cNvPr id="19" name="ลูกศรขวา 3"/>
          <p:cNvSpPr/>
          <p:nvPr/>
        </p:nvSpPr>
        <p:spPr>
          <a:xfrm rot="10800000">
            <a:off x="5362364" y="4917171"/>
            <a:ext cx="576064" cy="425603"/>
          </a:xfrm>
          <a:prstGeom prst="right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17177" y="2276872"/>
            <a:ext cx="41024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b="1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อ่านเงื่อนไขการทำแบบทดสอบวัดระดับ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84232" y="6237312"/>
            <a:ext cx="1868619" cy="416225"/>
          </a:xfrm>
          <a:prstGeom prst="rect">
            <a:avLst/>
          </a:prstGeom>
          <a:noFill/>
          <a:ln w="5715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031813" y="5498068"/>
            <a:ext cx="4636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คลิกเพื่อ</a:t>
            </a:r>
            <a:r>
              <a:rPr lang="en-US" sz="28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“</a:t>
            </a:r>
            <a:r>
              <a:rPr lang="th-TH" sz="28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เริ่มต้น</a:t>
            </a:r>
            <a:r>
              <a:rPr lang="th-TH" sz="2800" b="1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การแนะนำวิธีการใช้</a:t>
            </a:r>
            <a:r>
              <a:rPr lang="th-TH" sz="28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งาน</a:t>
            </a:r>
            <a:r>
              <a:rPr lang="en-US" sz="28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”</a:t>
            </a:r>
            <a:endParaRPr lang="th-TH" sz="2800" b="1" dirty="0">
              <a:solidFill>
                <a:srgbClr val="FF79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14" name="สี่เหลี่ยมผืนผ้า 2"/>
          <p:cNvSpPr/>
          <p:nvPr/>
        </p:nvSpPr>
        <p:spPr>
          <a:xfrm>
            <a:off x="6168008" y="4221088"/>
            <a:ext cx="251574" cy="260132"/>
          </a:xfrm>
          <a:prstGeom prst="rect">
            <a:avLst/>
          </a:prstGeom>
          <a:noFill/>
          <a:ln w="381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9016" y="4077072"/>
            <a:ext cx="517612" cy="4889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7A00"/>
                </a:solidFill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5879976" y="4884231"/>
            <a:ext cx="517612" cy="4889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7A00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8832304" y="5892343"/>
            <a:ext cx="517612" cy="488985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7A00"/>
                </a:solidFill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2357" y="4006805"/>
            <a:ext cx="35283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/>
              <a:t>คลิกสัญลักษณ์รูปลำโพงเพื่อทดสอบระดับเสียงที่ได้ยินเนื่องจากในแบบทดสอบจะมีข้อสอบที่เป็นการฟังด้วย</a:t>
            </a:r>
            <a:endParaRPr lang="en-US" dirty="0"/>
          </a:p>
        </p:txBody>
      </p:sp>
      <p:cxnSp>
        <p:nvCxnSpPr>
          <p:cNvPr id="4" name="Straight Arrow Connector 3"/>
          <p:cNvCxnSpPr>
            <a:stCxn id="15" idx="6"/>
          </p:cNvCxnSpPr>
          <p:nvPr/>
        </p:nvCxnSpPr>
        <p:spPr>
          <a:xfrm flipV="1">
            <a:off x="7066628" y="4321564"/>
            <a:ext cx="135572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44492" y="4960925"/>
            <a:ext cx="36343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เลือกประเมินระดับภาษาอังกฤษของตนเองว่าอยู่ระดับใด</a:t>
            </a:r>
            <a:endParaRPr lang="en-US" dirty="0"/>
          </a:p>
        </p:txBody>
      </p:sp>
      <p:cxnSp>
        <p:nvCxnSpPr>
          <p:cNvPr id="10" name="Straight Arrow Connector 9"/>
          <p:cNvCxnSpPr>
            <a:stCxn id="17" idx="6"/>
            <a:endCxn id="5" idx="1"/>
          </p:cNvCxnSpPr>
          <p:nvPr/>
        </p:nvCxnSpPr>
        <p:spPr>
          <a:xfrm>
            <a:off x="6397588" y="5128724"/>
            <a:ext cx="1346904" cy="168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69868" y="6251698"/>
            <a:ext cx="6843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srgbClr val="FF0000"/>
                </a:solidFill>
              </a:rPr>
              <a:t>หมายเหตุ </a:t>
            </a:r>
            <a:r>
              <a:rPr lang="en-US" dirty="0" smtClean="0"/>
              <a:t>: </a:t>
            </a:r>
            <a:r>
              <a:rPr lang="th-TH" dirty="0"/>
              <a:t>ผู้เรียนจะไม่สามารถคลิกเริ่มต้นการแนะนำวิธีการใช้ได้ ถ้ายังไม่ได้เลือกประเมินระดับตนเองก่อน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84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1225711" y="40466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Online Test</a:t>
            </a:r>
            <a:endParaRPr lang="de-DE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9031" r="7476" b="9271"/>
          <a:stretch/>
        </p:blipFill>
        <p:spPr>
          <a:xfrm>
            <a:off x="191344" y="1052736"/>
            <a:ext cx="8162712" cy="4176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9031" r="7476" b="5879"/>
          <a:stretch/>
        </p:blipFill>
        <p:spPr>
          <a:xfrm>
            <a:off x="4079776" y="2537520"/>
            <a:ext cx="8054228" cy="43204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7719" y="2636912"/>
            <a:ext cx="477801" cy="288032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51984" y="5386542"/>
            <a:ext cx="477801" cy="288032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5608" y="3544825"/>
            <a:ext cx="32741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/>
              <a:t>           อ่านคำสั่งสำหรับการทำแบบทดสอบ</a:t>
            </a:r>
          </a:p>
          <a:p>
            <a:r>
              <a:rPr lang="th-TH" dirty="0"/>
              <a:t> </a:t>
            </a:r>
            <a:r>
              <a:rPr lang="th-TH" dirty="0" smtClean="0"/>
              <a:t>          จากนั้นคลิกที่   ถัดไป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400000">
            <a:off x="1906632" y="2609443"/>
            <a:ext cx="216024" cy="342970"/>
          </a:xfrm>
          <a:prstGeom prst="down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>
            <a:off x="6591521" y="5359632"/>
            <a:ext cx="216024" cy="342970"/>
          </a:xfrm>
          <a:prstGeom prst="down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999656" y="417750"/>
            <a:ext cx="50179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| </a:t>
            </a:r>
            <a:r>
              <a:rPr lang="th-TH" sz="2800" dirty="0" smtClean="0"/>
              <a:t>หน้าคำอธิบายการทำแบบทดสอบ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1536619" y="6385882"/>
            <a:ext cx="8680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</a:rPr>
              <a:t>หมายเหตุ </a:t>
            </a:r>
            <a:r>
              <a:rPr lang="en-US" sz="2000" b="1" dirty="0" smtClean="0"/>
              <a:t>: </a:t>
            </a:r>
            <a:r>
              <a:rPr lang="th-TH" sz="2000" b="1" dirty="0" smtClean="0"/>
              <a:t>ถ้าเข้ามาในส่วนของการแนะนำแบบทดสอบแล้วสังเกตได้ว่าจะมีข้อความที่บ่งบอกว่าเป็นการแนะนำวิธีการใช้งาน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11208567" y="6453336"/>
            <a:ext cx="902279" cy="432048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1384" y="3579958"/>
            <a:ext cx="360039" cy="28803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032104" y="490516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0995582" y="6205862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56044" y="4859940"/>
            <a:ext cx="39411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/>
              <a:t>           อ่านคำอธิบายเพื่อศึกษาวิธีการตอบถาม </a:t>
            </a:r>
          </a:p>
          <a:p>
            <a:r>
              <a:rPr lang="th-TH" dirty="0"/>
              <a:t> </a:t>
            </a:r>
            <a:r>
              <a:rPr lang="th-TH" dirty="0" smtClean="0"/>
              <a:t>          จากนั้นคลิกที่ ถัดไป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9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1225711" y="40466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Online Test</a:t>
            </a:r>
            <a:endParaRPr lang="de-DE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9031" r="6295" b="5879"/>
          <a:stretch/>
        </p:blipFill>
        <p:spPr>
          <a:xfrm>
            <a:off x="1189852" y="1052736"/>
            <a:ext cx="9665074" cy="5184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728" y="425757"/>
            <a:ext cx="38164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| </a:t>
            </a:r>
            <a:r>
              <a:rPr lang="th-TH" sz="2800" dirty="0" smtClean="0"/>
              <a:t>เริ่มทดลองทำแบบทดสอบหน้าที่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624392" y="5805264"/>
            <a:ext cx="1080120" cy="432048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78635" y="5823785"/>
            <a:ext cx="3405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dirty="0" smtClean="0"/>
              <a:t>คลิก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th-TH" dirty="0" smtClean="0"/>
              <a:t>ถัดไป</a:t>
            </a:r>
            <a:r>
              <a:rPr lang="en-US" dirty="0" smtClean="0"/>
              <a:t>” </a:t>
            </a:r>
            <a:r>
              <a:rPr lang="th-TH" dirty="0" smtClean="0"/>
              <a:t>เพื่อทดลองทำแบบทดสอบหน้าถัดไป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544272" y="6021288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303317" y="51938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43472" y="2744924"/>
            <a:ext cx="4455307" cy="1296144"/>
          </a:xfrm>
          <a:prstGeom prst="rect">
            <a:avLst/>
          </a:prstGeom>
          <a:noFill/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03539" y="256490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87488" y="4553901"/>
            <a:ext cx="38154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ทดลองคลิกที่ลำโพงเพื่อฟัง และพิมพ์คำตอบลงในช่องว่าง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914637" y="4028098"/>
            <a:ext cx="0" cy="536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6" t="75447" r="1534" b="13927"/>
          <a:stretch/>
        </p:blipFill>
        <p:spPr>
          <a:xfrm>
            <a:off x="9336360" y="5013177"/>
            <a:ext cx="1368152" cy="576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9244974" y="4941168"/>
            <a:ext cx="1522361" cy="722563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241561" y="4685287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76120" y="3449440"/>
            <a:ext cx="33970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คลิก </a:t>
            </a:r>
            <a:r>
              <a:rPr lang="en-US" dirty="0" smtClean="0"/>
              <a:t>“</a:t>
            </a:r>
            <a:r>
              <a:rPr lang="th-TH" dirty="0" smtClean="0"/>
              <a:t>ลองทำตอนนี้</a:t>
            </a:r>
            <a:r>
              <a:rPr lang="en-US" dirty="0" smtClean="0"/>
              <a:t>” </a:t>
            </a:r>
            <a:r>
              <a:rPr lang="th-TH" dirty="0" smtClean="0"/>
              <a:t>เพื่อเริ่มทดลองทำแบบทดสอบ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V="1">
            <a:off x="10421581" y="3843515"/>
            <a:ext cx="0" cy="8417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339559" y="5848005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2718" y="6309062"/>
            <a:ext cx="51408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หมายเหตุ </a:t>
            </a:r>
            <a:r>
              <a:rPr lang="en-US" b="1" dirty="0" smtClean="0"/>
              <a:t>: </a:t>
            </a:r>
            <a:r>
              <a:rPr lang="th-TH" b="1" dirty="0" smtClean="0"/>
              <a:t>การทดลองทำแบบทดสอบนี้จะไม่มีการเก็บคะแนน (มี 5 หน้า)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13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1225711" y="40466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Online Test</a:t>
            </a:r>
            <a:endParaRPr lang="de-DE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9031" r="6885" b="5879"/>
          <a:stretch/>
        </p:blipFill>
        <p:spPr>
          <a:xfrm>
            <a:off x="1127448" y="1196752"/>
            <a:ext cx="9862947" cy="5290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3183" y="2901623"/>
            <a:ext cx="37080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ทดลองคลิกที่สัญลักษณ์ด้านขวาช่องคำตอบ โดยสามารถ</a:t>
            </a:r>
          </a:p>
          <a:p>
            <a:r>
              <a:rPr lang="th-TH" dirty="0" smtClean="0"/>
              <a:t>คลิกไปเรื่อยๆจนกว่าจะพบคำตอบที่ต้องการ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798241" y="6055424"/>
            <a:ext cx="1080120" cy="432048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52484" y="6073945"/>
            <a:ext cx="3405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dirty="0" smtClean="0"/>
              <a:t>คลิก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th-TH" dirty="0" smtClean="0"/>
              <a:t>ถัดไป</a:t>
            </a:r>
            <a:r>
              <a:rPr lang="en-US" dirty="0" smtClean="0"/>
              <a:t>” </a:t>
            </a:r>
            <a:r>
              <a:rPr lang="th-TH" dirty="0" smtClean="0"/>
              <a:t>เพื่อทดลองทำแบบทดสอบหน้าถัดไป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718121" y="6271448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7728" y="425757"/>
            <a:ext cx="38164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| </a:t>
            </a:r>
            <a:r>
              <a:rPr lang="th-TH" sz="2800" dirty="0" smtClean="0"/>
              <a:t>เริ่มทดลองทดแบบทดสอบหน้าที่ 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7303317" y="51938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50742" r="70723" b="37672"/>
          <a:stretch/>
        </p:blipFill>
        <p:spPr>
          <a:xfrm>
            <a:off x="1495531" y="4384785"/>
            <a:ext cx="2376264" cy="72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2935691" y="4744825"/>
            <a:ext cx="936104" cy="360040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21619" y="5592835"/>
            <a:ext cx="33970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คลิก </a:t>
            </a:r>
            <a:r>
              <a:rPr lang="en-US" dirty="0" smtClean="0"/>
              <a:t>“</a:t>
            </a:r>
            <a:r>
              <a:rPr lang="th-TH" dirty="0" smtClean="0"/>
              <a:t>ลองทำตอนนี้</a:t>
            </a:r>
            <a:r>
              <a:rPr lang="en-US" dirty="0" smtClean="0"/>
              <a:t>” </a:t>
            </a:r>
            <a:r>
              <a:rPr lang="th-TH" dirty="0" smtClean="0"/>
              <a:t>เพื่อเริ่มทดลองทำแบบทดสอบ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55770" y="5104865"/>
            <a:ext cx="0" cy="4869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43472" y="2780928"/>
            <a:ext cx="4968552" cy="1440160"/>
          </a:xfrm>
          <a:prstGeom prst="rect">
            <a:avLst/>
          </a:prstGeom>
          <a:noFill/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503539" y="256490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827748" y="4744825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9521529" y="6091428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3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12024" y="3086289"/>
            <a:ext cx="3911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1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 bwMode="auto">
          <a:xfrm>
            <a:off x="1225711" y="404664"/>
            <a:ext cx="8890898" cy="37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sz="2800" b="0" spc="-10" noProof="0">
                <a:solidFill>
                  <a:schemeClr val="tx1"/>
                </a:solidFill>
                <a:latin typeface="HelveticaNeueLT Std Lt" panose="020B0403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5pPr>
            <a:lvl6pPr marL="45721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6pPr>
            <a:lvl7pPr marL="914423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7pPr>
            <a:lvl8pPr marL="137163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8pPr>
            <a:lvl9pPr marL="182884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9pPr>
          </a:lstStyle>
          <a:p>
            <a:r>
              <a:rPr lang="en-US" kern="0" smtClean="0">
                <a:latin typeface="+mn-lt"/>
              </a:rPr>
              <a:t>Online Test</a:t>
            </a:r>
            <a:endParaRPr lang="en-US" kern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9031" r="4522" b="5879"/>
          <a:stretch/>
        </p:blipFill>
        <p:spPr>
          <a:xfrm>
            <a:off x="1343472" y="1056689"/>
            <a:ext cx="9712676" cy="5108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5187" y="2552943"/>
            <a:ext cx="28232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ทดลองคลิกที่ลำโพงเพื่อฟัง จากนั้นคลิกที่</a:t>
            </a:r>
          </a:p>
          <a:p>
            <a:r>
              <a:rPr lang="th-TH" dirty="0" smtClean="0"/>
              <a:t>สัญลักษณ์วงกลมหน้าช่องคำตอบที่ต้องการ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24392" y="5713407"/>
            <a:ext cx="1080120" cy="432048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08468" y="5731928"/>
            <a:ext cx="3405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dirty="0" smtClean="0"/>
              <a:t>คลิก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th-TH" dirty="0" smtClean="0"/>
              <a:t>ถัดไป</a:t>
            </a:r>
            <a:r>
              <a:rPr lang="en-US" dirty="0" smtClean="0"/>
              <a:t>” </a:t>
            </a:r>
            <a:r>
              <a:rPr lang="th-TH" dirty="0" smtClean="0"/>
              <a:t>เพื่อทดลองทำแบบทดสอบหน้าถัดไป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574105" y="5929431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7728" y="425757"/>
            <a:ext cx="38164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| </a:t>
            </a:r>
            <a:r>
              <a:rPr lang="th-TH" sz="2800" dirty="0" smtClean="0"/>
              <a:t>เริ่มทดลองทดแบบทดสอบหน้าที่ 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7303317" y="51938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3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" t="60609" r="71084" b="28582"/>
          <a:stretch/>
        </p:blipFill>
        <p:spPr>
          <a:xfrm>
            <a:off x="3791744" y="4447325"/>
            <a:ext cx="2304256" cy="648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5173053" y="4767379"/>
            <a:ext cx="936104" cy="360040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75380" y="4787860"/>
            <a:ext cx="33970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คลิก </a:t>
            </a:r>
            <a:r>
              <a:rPr lang="en-US" dirty="0" smtClean="0"/>
              <a:t>“</a:t>
            </a:r>
            <a:r>
              <a:rPr lang="th-TH" dirty="0" smtClean="0"/>
              <a:t>ลองทำตอนนี้</a:t>
            </a:r>
            <a:r>
              <a:rPr lang="en-US" dirty="0" smtClean="0"/>
              <a:t>” </a:t>
            </a:r>
            <a:r>
              <a:rPr lang="th-TH" dirty="0" smtClean="0"/>
              <a:t>เพื่อเริ่มทดลองทำแบบทดสอบ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072704" y="4776418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9361991" y="5749411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3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19" idx="6"/>
          </p:cNvCxnSpPr>
          <p:nvPr/>
        </p:nvCxnSpPr>
        <p:spPr>
          <a:xfrm>
            <a:off x="6432744" y="4956438"/>
            <a:ext cx="4513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415480" y="2564904"/>
            <a:ext cx="1656184" cy="2736304"/>
          </a:xfrm>
          <a:prstGeom prst="rect">
            <a:avLst/>
          </a:prstGeom>
          <a:noFill/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91644" y="256490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51684" y="2717128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ttore 1 119"/>
          <p:cNvCxnSpPr/>
          <p:nvPr/>
        </p:nvCxnSpPr>
        <p:spPr>
          <a:xfrm flipV="1">
            <a:off x="5092801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824500" y="2153970"/>
            <a:ext cx="255381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2" y="459604"/>
            <a:ext cx="8890898" cy="371001"/>
          </a:xfrm>
        </p:spPr>
        <p:txBody>
          <a:bodyPr/>
          <a:lstStyle/>
          <a:p>
            <a:r>
              <a:rPr lang="en-US" dirty="0">
                <a:latin typeface="+mn-lt"/>
              </a:rPr>
              <a:t>This is Speexx</a:t>
            </a:r>
            <a:endParaRPr lang="de-DE" dirty="0">
              <a:latin typeface="+mn-lt"/>
            </a:endParaRPr>
          </a:p>
        </p:txBody>
      </p:sp>
      <p:pic>
        <p:nvPicPr>
          <p:cNvPr id="81" name="Picture 80" descr="\\192.168.1.48\Support\Graphic\Images &amp; Graphics\Mock-ups\Mock-up_Speexx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3" y="1412776"/>
            <a:ext cx="5403404" cy="35086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roup 94"/>
          <p:cNvGrpSpPr/>
          <p:nvPr/>
        </p:nvGrpSpPr>
        <p:grpSpPr>
          <a:xfrm>
            <a:off x="1123785" y="5807453"/>
            <a:ext cx="9604484" cy="670772"/>
            <a:chOff x="911424" y="5700812"/>
            <a:chExt cx="9604484" cy="670772"/>
          </a:xfrm>
        </p:grpSpPr>
        <p:pic>
          <p:nvPicPr>
            <p:cNvPr id="96" name="Grafik 15">
              <a:extLst>
                <a:ext uri="{FF2B5EF4-FFF2-40B4-BE49-F238E27FC236}">
                  <a16:creationId xmlns:a16="http://schemas.microsoft.com/office/drawing/2014/main" xmlns="" id="{7059E0CA-5BE6-4D51-A9CA-B21D52B69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993" y="5783814"/>
              <a:ext cx="664087" cy="528364"/>
            </a:xfrm>
            <a:prstGeom prst="rect">
              <a:avLst/>
            </a:prstGeom>
          </p:spPr>
        </p:pic>
        <p:pic>
          <p:nvPicPr>
            <p:cNvPr id="97" name="Grafik 16">
              <a:extLst>
                <a:ext uri="{FF2B5EF4-FFF2-40B4-BE49-F238E27FC236}">
                  <a16:creationId xmlns:a16="http://schemas.microsoft.com/office/drawing/2014/main" xmlns="" id="{9141F0E3-6CD4-422E-A12A-2F541D8E5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593" y="5744482"/>
              <a:ext cx="672399" cy="591711"/>
            </a:xfrm>
            <a:prstGeom prst="rect">
              <a:avLst/>
            </a:prstGeom>
          </p:spPr>
        </p:pic>
        <p:pic>
          <p:nvPicPr>
            <p:cNvPr id="98" name="Grafik 17">
              <a:extLst>
                <a:ext uri="{FF2B5EF4-FFF2-40B4-BE49-F238E27FC236}">
                  <a16:creationId xmlns:a16="http://schemas.microsoft.com/office/drawing/2014/main" xmlns="" id="{EEA957EB-0B2A-41E9-8C7D-8C5B2DC75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30"/>
            <a:stretch/>
          </p:blipFill>
          <p:spPr>
            <a:xfrm>
              <a:off x="8400256" y="5779536"/>
              <a:ext cx="563484" cy="527251"/>
            </a:xfrm>
            <a:prstGeom prst="rect">
              <a:avLst/>
            </a:prstGeom>
          </p:spPr>
        </p:pic>
        <p:pic>
          <p:nvPicPr>
            <p:cNvPr id="99" name="Grafik 18">
              <a:extLst>
                <a:ext uri="{FF2B5EF4-FFF2-40B4-BE49-F238E27FC236}">
                  <a16:creationId xmlns:a16="http://schemas.microsoft.com/office/drawing/2014/main" xmlns="" id="{35EC9021-53E8-4992-BB75-E0EB9E49C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0" t="15980" r="25999" b="15980"/>
            <a:stretch/>
          </p:blipFill>
          <p:spPr>
            <a:xfrm>
              <a:off x="4727848" y="5766249"/>
              <a:ext cx="561786" cy="530880"/>
            </a:xfrm>
            <a:prstGeom prst="rect">
              <a:avLst/>
            </a:prstGeom>
          </p:spPr>
        </p:pic>
        <p:pic>
          <p:nvPicPr>
            <p:cNvPr id="100" name="Grafik 19">
              <a:extLst>
                <a:ext uri="{FF2B5EF4-FFF2-40B4-BE49-F238E27FC236}">
                  <a16:creationId xmlns:a16="http://schemas.microsoft.com/office/drawing/2014/main" xmlns="" id="{F99B4DF5-E1DA-4B6C-BD46-B29AADED3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51" t="3983" r="33852" b="18922"/>
            <a:stretch/>
          </p:blipFill>
          <p:spPr>
            <a:xfrm>
              <a:off x="4079776" y="5762277"/>
              <a:ext cx="555207" cy="571438"/>
            </a:xfrm>
            <a:prstGeom prst="rect">
              <a:avLst/>
            </a:prstGeom>
          </p:spPr>
        </p:pic>
        <p:pic>
          <p:nvPicPr>
            <p:cNvPr id="101" name="Picture 6" descr="\\Media\DPNTDATA\_MarCom (public)\Images-Graphics\Awards &amp; Recognition\CLT\overview-2011-german-300dpi-rgb.jpg">
              <a:extLst>
                <a:ext uri="{FF2B5EF4-FFF2-40B4-BE49-F238E27FC236}">
                  <a16:creationId xmlns:a16="http://schemas.microsoft.com/office/drawing/2014/main" xmlns="" id="{CA1684CD-1F3C-4CD7-BA5B-0B2E5FACFB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61897" r="19698"/>
            <a:stretch/>
          </p:blipFill>
          <p:spPr bwMode="auto">
            <a:xfrm>
              <a:off x="6916049" y="5710229"/>
              <a:ext cx="620111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2" descr="C:\Users\James\AppData\Local\Microsoft\Windows\Temporary Internet Files\Content.Outlook\KMT4QCZP\AZWV.jpg">
              <a:extLst>
                <a:ext uri="{FF2B5EF4-FFF2-40B4-BE49-F238E27FC236}">
                  <a16:creationId xmlns:a16="http://schemas.microsoft.com/office/drawing/2014/main" xmlns="" id="{F5712948-2DB0-4EE0-9F63-CE8B12E19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931137" y="5772712"/>
              <a:ext cx="584771" cy="535252"/>
            </a:xfrm>
            <a:prstGeom prst="rect">
              <a:avLst/>
            </a:prstGeom>
            <a:noFill/>
          </p:spPr>
        </p:pic>
        <p:pic>
          <p:nvPicPr>
            <p:cNvPr id="103" name="Grafik 23">
              <a:extLst>
                <a:ext uri="{FF2B5EF4-FFF2-40B4-BE49-F238E27FC236}">
                  <a16:creationId xmlns:a16="http://schemas.microsoft.com/office/drawing/2014/main" xmlns="" id="{A6A0D1A4-C858-4C3A-A746-5592ED9FE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930" y="5778021"/>
              <a:ext cx="740486" cy="525765"/>
            </a:xfrm>
            <a:prstGeom prst="rect">
              <a:avLst/>
            </a:prstGeom>
          </p:spPr>
        </p:pic>
        <p:pic>
          <p:nvPicPr>
            <p:cNvPr id="104" name="Grafik 24">
              <a:extLst>
                <a:ext uri="{FF2B5EF4-FFF2-40B4-BE49-F238E27FC236}">
                  <a16:creationId xmlns:a16="http://schemas.microsoft.com/office/drawing/2014/main" xmlns="" id="{947CAE7F-560E-4613-9CDC-E14C65F8F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5717598"/>
              <a:ext cx="732044" cy="631388"/>
            </a:xfrm>
            <a:prstGeom prst="rect">
              <a:avLst/>
            </a:prstGeom>
          </p:spPr>
        </p:pic>
        <p:pic>
          <p:nvPicPr>
            <p:cNvPr id="105" name="Grafik 25">
              <a:extLst>
                <a:ext uri="{FF2B5EF4-FFF2-40B4-BE49-F238E27FC236}">
                  <a16:creationId xmlns:a16="http://schemas.microsoft.com/office/drawing/2014/main" xmlns="" id="{10E53BFD-3FED-4D73-8CFB-D5C5FF4F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504" y="5893803"/>
              <a:ext cx="952633" cy="271501"/>
            </a:xfrm>
            <a:prstGeom prst="rect">
              <a:avLst/>
            </a:prstGeom>
          </p:spPr>
        </p:pic>
        <p:pic>
          <p:nvPicPr>
            <p:cNvPr id="106" name="Grafik 26">
              <a:extLst>
                <a:ext uri="{FF2B5EF4-FFF2-40B4-BE49-F238E27FC236}">
                  <a16:creationId xmlns:a16="http://schemas.microsoft.com/office/drawing/2014/main" xmlns="" id="{B049BD6D-A4A8-49D2-8843-59685245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53" y="5971221"/>
              <a:ext cx="781512" cy="191136"/>
            </a:xfrm>
            <a:prstGeom prst="rect">
              <a:avLst/>
            </a:prstGeom>
          </p:spPr>
        </p:pic>
        <p:pic>
          <p:nvPicPr>
            <p:cNvPr id="107" name="Grafik 27">
              <a:extLst>
                <a:ext uri="{FF2B5EF4-FFF2-40B4-BE49-F238E27FC236}">
                  <a16:creationId xmlns:a16="http://schemas.microsoft.com/office/drawing/2014/main" xmlns="" id="{DCC0BF7E-0D63-4B2F-AF7E-6E1A7724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869" y="5762277"/>
              <a:ext cx="459924" cy="537054"/>
            </a:xfrm>
            <a:prstGeom prst="rect">
              <a:avLst/>
            </a:prstGeom>
          </p:spPr>
        </p:pic>
        <p:grpSp>
          <p:nvGrpSpPr>
            <p:cNvPr id="108" name="Gruppieren 10">
              <a:extLst>
                <a:ext uri="{FF2B5EF4-FFF2-40B4-BE49-F238E27FC236}">
                  <a16:creationId xmlns:a16="http://schemas.microsoft.com/office/drawing/2014/main" xmlns="" id="{D0C33734-BA0C-4A6E-8015-ADC0FE227F19}"/>
                </a:ext>
              </a:extLst>
            </p:cNvPr>
            <p:cNvGrpSpPr/>
            <p:nvPr/>
          </p:nvGrpSpPr>
          <p:grpSpPr>
            <a:xfrm>
              <a:off x="7489434" y="5700812"/>
              <a:ext cx="949690" cy="670772"/>
              <a:chOff x="7489434" y="5700812"/>
              <a:chExt cx="949690" cy="670772"/>
            </a:xfrm>
          </p:grpSpPr>
          <p:sp>
            <p:nvSpPr>
              <p:cNvPr id="109" name="Textfeld 28">
                <a:extLst>
                  <a:ext uri="{FF2B5EF4-FFF2-40B4-BE49-F238E27FC236}">
                    <a16:creationId xmlns:a16="http://schemas.microsoft.com/office/drawing/2014/main" xmlns="" id="{DA8DC9D2-0B40-433E-9F94-AC0239F1F31D}"/>
                  </a:ext>
                </a:extLst>
              </p:cNvPr>
              <p:cNvSpPr txBox="1"/>
              <p:nvPr/>
            </p:nvSpPr>
            <p:spPr>
              <a:xfrm>
                <a:off x="7489434" y="6202307"/>
                <a:ext cx="94969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500">
                    <a:solidFill>
                      <a:schemeClr val="accent6"/>
                    </a:solidFill>
                    <a:latin typeface="HelveticaNeueLT Std Lt" panose="020B0403020202020204" pitchFamily="34" charset="0"/>
                  </a:rPr>
                  <a:t>Formation éligible CPF</a:t>
                </a:r>
                <a:endParaRPr lang="de-DE" sz="500">
                  <a:solidFill>
                    <a:schemeClr val="accent6"/>
                  </a:solidFill>
                  <a:latin typeface="HelveticaNeueLT Std Lt" panose="020B0403020202020204" pitchFamily="34" charset="0"/>
                </a:endParaRPr>
              </a:p>
            </p:txBody>
          </p:sp>
          <p:sp>
            <p:nvSpPr>
              <p:cNvPr id="110" name="Textfeld 4">
                <a:extLst>
                  <a:ext uri="{FF2B5EF4-FFF2-40B4-BE49-F238E27FC236}">
                    <a16:creationId xmlns:a16="http://schemas.microsoft.com/office/drawing/2014/main" xmlns="" id="{10E16306-E238-4663-8F37-F7F512A3A456}"/>
                  </a:ext>
                </a:extLst>
              </p:cNvPr>
              <p:cNvSpPr txBox="1"/>
              <p:nvPr/>
            </p:nvSpPr>
            <p:spPr>
              <a:xfrm>
                <a:off x="7608168" y="5737712"/>
                <a:ext cx="28803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400" b="1">
                    <a:solidFill>
                      <a:srgbClr val="1F4382">
                        <a:alpha val="80000"/>
                      </a:srgbClr>
                    </a:solidFill>
                    <a:latin typeface="HelveticaNeueLT Std" panose="020B08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11" name="Textfeld 29">
                <a:extLst>
                  <a:ext uri="{FF2B5EF4-FFF2-40B4-BE49-F238E27FC236}">
                    <a16:creationId xmlns:a16="http://schemas.microsoft.com/office/drawing/2014/main" xmlns="" id="{DD55CA39-6E55-4164-84FF-A26DD6A024C6}"/>
                  </a:ext>
                </a:extLst>
              </p:cNvPr>
              <p:cNvSpPr txBox="1"/>
              <p:nvPr/>
            </p:nvSpPr>
            <p:spPr>
              <a:xfrm>
                <a:off x="7836385" y="5700812"/>
                <a:ext cx="30833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400" b="1">
                    <a:solidFill>
                      <a:schemeClr val="tx1">
                        <a:lumMod val="50000"/>
                        <a:lumOff val="50000"/>
                        <a:alpha val="80000"/>
                      </a:schemeClr>
                    </a:solidFill>
                    <a:latin typeface="HelveticaNeueLT Std" panose="020B08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112" name="Textfeld 30">
                <a:extLst>
                  <a:ext uri="{FF2B5EF4-FFF2-40B4-BE49-F238E27FC236}">
                    <a16:creationId xmlns:a16="http://schemas.microsoft.com/office/drawing/2014/main" xmlns="" id="{8311CFB1-FB81-411C-9D0F-4C6E905BDDB7}"/>
                  </a:ext>
                </a:extLst>
              </p:cNvPr>
              <p:cNvSpPr txBox="1"/>
              <p:nvPr/>
            </p:nvSpPr>
            <p:spPr>
              <a:xfrm>
                <a:off x="8040216" y="5737712"/>
                <a:ext cx="30238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400" b="1">
                    <a:solidFill>
                      <a:srgbClr val="E91C2A">
                        <a:alpha val="80000"/>
                      </a:srgbClr>
                    </a:solidFill>
                    <a:latin typeface="HelveticaNeueLT Std" panose="020B0804020202020204" pitchFamily="34" charset="0"/>
                    <a:cs typeface="Arial" panose="020B0604020202020204" pitchFamily="34" charset="0"/>
                  </a:rPr>
                  <a:t>F</a:t>
                </a:r>
              </a:p>
            </p:txBody>
          </p:sp>
        </p:grp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879976" y="1332101"/>
            <a:ext cx="61926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_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 บริษัทก่อตั้งในปี </a:t>
            </a: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1994 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สำนักงานใหญ่อยู่ที่เมืองมิวนิค ประเทศเยอรมนี</a:t>
            </a: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_ 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เป็น</a:t>
            </a:r>
            <a:r>
              <a:rPr lang="th-TH" sz="2000" dirty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ผู้ให้บริการโซลูชั่นออนไลน์และโมบายด้านการฝึกอบรมการ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สื่อสารที่</a:t>
            </a:r>
            <a:r>
              <a:rPr lang="th-TH" sz="2000" dirty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ครบวงจร </a:t>
            </a:r>
            <a:endParaRPr lang="en-US" sz="2000" dirty="0" smtClean="0">
              <a:latin typeface="Cordia New" panose="020B0304020202020204" pitchFamily="34" charset="-34"/>
              <a:ea typeface="Tahoma" pitchFamily="34" charset="0"/>
              <a:cs typeface="Cordia New" panose="020B0304020202020204" pitchFamily="34" charset="-34"/>
            </a:endParaRP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_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 ปัจจุบันในประเทศไทยมีผู้ใช้งานมากกว่า </a:t>
            </a: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5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00</a:t>
            </a: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,000 </a:t>
            </a:r>
            <a:r>
              <a:rPr lang="th-TH" sz="2000" dirty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คน และมากกว่า 8 ล้านคนทั่วโลก </a:t>
            </a:r>
            <a:endParaRPr lang="th-TH" sz="2000" dirty="0" smtClean="0">
              <a:latin typeface="Cordia New" panose="020B0304020202020204" pitchFamily="34" charset="-34"/>
              <a:ea typeface="Tahoma" pitchFamily="34" charset="0"/>
              <a:cs typeface="Cordia New" panose="020B0304020202020204" pitchFamily="34" charset="-34"/>
            </a:endParaRP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_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 บทเรียนและแบบทดสอบถูกพัฒนามาจากมาตรฐาน </a:t>
            </a: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CEFR (</a:t>
            </a:r>
            <a:r>
              <a:rPr lang="en-US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Common European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Framework </a:t>
            </a:r>
            <a:r>
              <a:rPr lang="en-US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of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Reference for </a:t>
            </a:r>
            <a:r>
              <a:rPr lang="en-US" sz="20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Languages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sz="2000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_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 ได้รับการคัดเลือกให้เป็น </a:t>
            </a: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e-learning 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ที่ใช้พัฒนาทักษะภาษาอังกฤษให้กับบุคลากรภาครัฐ </a:t>
            </a: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 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(โครงการ ก.พ.)</a:t>
            </a:r>
            <a:endParaRPr lang="en-US" sz="2000" dirty="0">
              <a:latin typeface="Cordia New" panose="020B0304020202020204" pitchFamily="34" charset="-34"/>
              <a:ea typeface="Tahoma" pitchFamily="34" charset="0"/>
              <a:cs typeface="Cordia New" panose="020B0304020202020204" pitchFamily="34" charset="-34"/>
            </a:endParaRP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_ </a:t>
            </a:r>
            <a:r>
              <a:rPr lang="th-TH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ใช้เทคโนโลยี </a:t>
            </a:r>
            <a:r>
              <a:rPr lang="en-US" sz="2000" dirty="0" smtClean="0">
                <a:latin typeface="Cordia New" panose="020B0304020202020204" pitchFamily="34" charset="-34"/>
                <a:ea typeface="Tahoma" pitchFamily="34" charset="0"/>
                <a:cs typeface="Cordia New" panose="020B0304020202020204" pitchFamily="34" charset="-34"/>
              </a:rPr>
              <a:t>Cloud Computing</a:t>
            </a:r>
            <a:endParaRPr lang="en-US" sz="2000" dirty="0">
              <a:latin typeface="Cordia New" panose="020B0304020202020204" pitchFamily="34" charset="-34"/>
              <a:ea typeface="Tahoma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7397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 bwMode="auto">
          <a:xfrm>
            <a:off x="1225711" y="404664"/>
            <a:ext cx="8890898" cy="37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sz="2800" b="0" spc="-10" noProof="0">
                <a:solidFill>
                  <a:schemeClr val="tx1"/>
                </a:solidFill>
                <a:latin typeface="HelveticaNeueLT Std Lt" panose="020B0403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5pPr>
            <a:lvl6pPr marL="45721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6pPr>
            <a:lvl7pPr marL="914423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7pPr>
            <a:lvl8pPr marL="137163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8pPr>
            <a:lvl9pPr marL="182884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9pPr>
          </a:lstStyle>
          <a:p>
            <a:r>
              <a:rPr lang="en-US" kern="0" dirty="0" smtClean="0">
                <a:latin typeface="+mn-lt"/>
              </a:rPr>
              <a:t>Online Test</a:t>
            </a:r>
            <a:endParaRPr lang="en-US" kern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031" r="5703" b="5879"/>
          <a:stretch/>
        </p:blipFill>
        <p:spPr>
          <a:xfrm>
            <a:off x="1343472" y="1118947"/>
            <a:ext cx="9550809" cy="5123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8504" y="2655547"/>
            <a:ext cx="31053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ทดลองคลิกที่ช่องสี่เหลี่ยมหน้าคำตอบที่ต้องการ</a:t>
            </a:r>
          </a:p>
          <a:p>
            <a:r>
              <a:rPr lang="th-TH" dirty="0" smtClean="0"/>
              <a:t>โดยสามารถคลิกได้หลายคำตอบ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624392" y="5810180"/>
            <a:ext cx="1080120" cy="432048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47928" y="5828701"/>
            <a:ext cx="31261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dirty="0" smtClean="0"/>
              <a:t>คลิก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th-TH" dirty="0" smtClean="0"/>
              <a:t>ถัดไป</a:t>
            </a:r>
            <a:r>
              <a:rPr lang="en-US" dirty="0" smtClean="0"/>
              <a:t>” </a:t>
            </a:r>
            <a:r>
              <a:rPr lang="th-TH" dirty="0" smtClean="0"/>
              <a:t>เพื่อทดลองทำแบบทดสอบถัดไป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574105" y="6026204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7728" y="425757"/>
            <a:ext cx="38164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| </a:t>
            </a:r>
            <a:r>
              <a:rPr lang="th-TH" sz="2800" dirty="0" smtClean="0"/>
              <a:t>เริ่มทดลองทดแบบทดสอบหน้าที่ 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7303317" y="51938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4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63926" r="71114" b="19516"/>
          <a:stretch/>
        </p:blipFill>
        <p:spPr>
          <a:xfrm>
            <a:off x="1487488" y="4653136"/>
            <a:ext cx="2304256" cy="100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892093" y="5301208"/>
            <a:ext cx="936104" cy="360040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94420" y="5321689"/>
            <a:ext cx="33970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คลิก </a:t>
            </a:r>
            <a:r>
              <a:rPr lang="en-US" dirty="0" smtClean="0"/>
              <a:t>“</a:t>
            </a:r>
            <a:r>
              <a:rPr lang="th-TH" dirty="0" smtClean="0"/>
              <a:t>ลองทำตอนนี้</a:t>
            </a:r>
            <a:r>
              <a:rPr lang="en-US" dirty="0" smtClean="0"/>
              <a:t>” </a:t>
            </a:r>
            <a:r>
              <a:rPr lang="th-TH" dirty="0" smtClean="0"/>
              <a:t>เพื่อเริ่มทดลองทำแบบทดสอบ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3791744" y="5310247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6"/>
          </p:cNvCxnSpPr>
          <p:nvPr/>
        </p:nvCxnSpPr>
        <p:spPr>
          <a:xfrm>
            <a:off x="4151784" y="5490267"/>
            <a:ext cx="4513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372364" y="5860559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3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15480" y="2780928"/>
            <a:ext cx="1714981" cy="1800200"/>
          </a:xfrm>
          <a:prstGeom prst="rect">
            <a:avLst/>
          </a:prstGeom>
          <a:noFill/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89375" y="2670018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49415" y="2822242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9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 txBox="1">
            <a:spLocks/>
          </p:cNvSpPr>
          <p:nvPr/>
        </p:nvSpPr>
        <p:spPr bwMode="auto">
          <a:xfrm>
            <a:off x="1225711" y="404664"/>
            <a:ext cx="8890898" cy="37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sz="2800" b="0" spc="-10" noProof="0">
                <a:solidFill>
                  <a:schemeClr val="tx1"/>
                </a:solidFill>
                <a:latin typeface="HelveticaNeueLT Std Lt" panose="020B0403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>
                <a:solidFill>
                  <a:srgbClr val="7F7F7F"/>
                </a:solidFill>
                <a:latin typeface="Helvetica 45 Light" pitchFamily="34" charset="0"/>
              </a:defRPr>
            </a:lvl5pPr>
            <a:lvl6pPr marL="457212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6pPr>
            <a:lvl7pPr marL="914423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7pPr>
            <a:lvl8pPr marL="1371634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8pPr>
            <a:lvl9pPr marL="1828846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3366"/>
                </a:solidFill>
                <a:latin typeface="Arial Black" pitchFamily="34" charset="0"/>
              </a:defRPr>
            </a:lvl9pPr>
          </a:lstStyle>
          <a:p>
            <a:r>
              <a:rPr lang="en-US" kern="0" smtClean="0">
                <a:latin typeface="+mn-lt"/>
              </a:rPr>
              <a:t>Online Test</a:t>
            </a:r>
            <a:endParaRPr lang="en-US" kern="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9031" r="5704" b="5879"/>
          <a:stretch/>
        </p:blipFill>
        <p:spPr>
          <a:xfrm>
            <a:off x="1218720" y="977950"/>
            <a:ext cx="9593955" cy="5112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354" y="2576974"/>
            <a:ext cx="24064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ทดลองคลิกที่คำศัพท์ที่ต้องการ </a:t>
            </a:r>
          </a:p>
          <a:p>
            <a:r>
              <a:rPr lang="th-TH" dirty="0" smtClean="0"/>
              <a:t>ถ้าต้องการยกเลิกให้คลิกซ้ำที่คำศัพท์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904312" y="5661248"/>
            <a:ext cx="1775501" cy="429270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26368" y="5661248"/>
            <a:ext cx="33698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dirty="0" smtClean="0"/>
              <a:t>คลิก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th-TH" dirty="0" smtClean="0"/>
              <a:t>เริ่มต้นแบบทดสอบ</a:t>
            </a:r>
            <a:r>
              <a:rPr lang="en-US" dirty="0" smtClean="0"/>
              <a:t>” </a:t>
            </a:r>
            <a:r>
              <a:rPr lang="th-TH" dirty="0" smtClean="0"/>
              <a:t>เพื่อทำแบบทดสอบจริง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896201" y="5848001"/>
            <a:ext cx="79208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47728" y="425757"/>
            <a:ext cx="38164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| </a:t>
            </a:r>
            <a:r>
              <a:rPr lang="th-TH" sz="2800" dirty="0" smtClean="0"/>
              <a:t>เริ่มทดลองทดแบบทดสอบหน้าที่ 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7303317" y="51938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5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51332" r="71137" b="35723"/>
          <a:stretch/>
        </p:blipFill>
        <p:spPr>
          <a:xfrm>
            <a:off x="1487488" y="4312736"/>
            <a:ext cx="2304256" cy="792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/>
          <p:cNvSpPr/>
          <p:nvPr/>
        </p:nvSpPr>
        <p:spPr>
          <a:xfrm>
            <a:off x="8703013" y="5695863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3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92093" y="4797152"/>
            <a:ext cx="936104" cy="360040"/>
          </a:xfrm>
          <a:prstGeom prst="rect">
            <a:avLst/>
          </a:prstGeom>
          <a:noFill/>
          <a:ln w="28575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94420" y="4817633"/>
            <a:ext cx="33970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คลิก </a:t>
            </a:r>
            <a:r>
              <a:rPr lang="en-US" dirty="0" smtClean="0"/>
              <a:t>“</a:t>
            </a:r>
            <a:r>
              <a:rPr lang="th-TH" dirty="0" smtClean="0"/>
              <a:t>ลองทำตอนนี้</a:t>
            </a:r>
            <a:r>
              <a:rPr lang="en-US" dirty="0" smtClean="0"/>
              <a:t>” </a:t>
            </a:r>
            <a:r>
              <a:rPr lang="th-TH" dirty="0" smtClean="0"/>
              <a:t>เพื่อเริ่มทดลองทำแบบทดสอบ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791744" y="4806191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6"/>
          </p:cNvCxnSpPr>
          <p:nvPr/>
        </p:nvCxnSpPr>
        <p:spPr>
          <a:xfrm>
            <a:off x="4151784" y="4986211"/>
            <a:ext cx="4513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43472" y="2636912"/>
            <a:ext cx="4392488" cy="1224136"/>
          </a:xfrm>
          <a:prstGeom prst="rect">
            <a:avLst/>
          </a:prstGeom>
          <a:noFill/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00672" y="257697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2</a:t>
            </a:r>
            <a:endParaRPr lang="en-US" dirty="0"/>
          </a:p>
        </p:txBody>
      </p:sp>
      <p:cxnSp>
        <p:nvCxnSpPr>
          <p:cNvPr id="5" name="Straight Arrow Connector 4"/>
          <p:cNvCxnSpPr>
            <a:stCxn id="23" idx="6"/>
          </p:cNvCxnSpPr>
          <p:nvPr/>
        </p:nvCxnSpPr>
        <p:spPr>
          <a:xfrm>
            <a:off x="5860712" y="2756994"/>
            <a:ext cx="9746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ttore 1 119"/>
          <p:cNvCxnSpPr/>
          <p:nvPr/>
        </p:nvCxnSpPr>
        <p:spPr>
          <a:xfrm flipV="1">
            <a:off x="5022295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753996" y="2153970"/>
            <a:ext cx="255382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0466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Online Test</a:t>
            </a:r>
            <a:endParaRPr lang="de-DE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7692" r="8263" b="4640"/>
          <a:stretch/>
        </p:blipFill>
        <p:spPr>
          <a:xfrm>
            <a:off x="1872062" y="1500944"/>
            <a:ext cx="8281949" cy="52866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010011" y="1858721"/>
            <a:ext cx="902413" cy="385702"/>
          </a:xfrm>
          <a:prstGeom prst="rect">
            <a:avLst/>
          </a:prstGeom>
          <a:noFill/>
          <a:ln w="5715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031142" y="2546161"/>
            <a:ext cx="248434" cy="234767"/>
          </a:xfrm>
          <a:prstGeom prst="rect">
            <a:avLst/>
          </a:prstGeom>
          <a:noFill/>
          <a:ln w="5715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481881" y="2375153"/>
            <a:ext cx="490291" cy="380279"/>
          </a:xfrm>
          <a:prstGeom prst="rect">
            <a:avLst/>
          </a:prstGeom>
          <a:noFill/>
          <a:ln w="5715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0820" y="2231199"/>
            <a:ext cx="4272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คลิกที่สัญลักษณ์ ลูกศร หน้า</a:t>
            </a:r>
            <a:r>
              <a:rPr lang="th-TH" sz="2400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ประโยคเพื่อ</a:t>
            </a:r>
            <a:r>
              <a:rPr lang="th-TH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ดูคำแปล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93649" y="1815207"/>
            <a:ext cx="1630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นาฬิกาจับเวลา</a:t>
            </a:r>
            <a:endParaRPr lang="th-TH" sz="2400" b="1" dirty="0">
              <a:solidFill>
                <a:srgbClr val="FF79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30" name="ลูกศรขวา 3"/>
          <p:cNvSpPr/>
          <p:nvPr/>
        </p:nvSpPr>
        <p:spPr>
          <a:xfrm rot="5400000">
            <a:off x="9269059" y="5880495"/>
            <a:ext cx="576064" cy="425603"/>
          </a:xfrm>
          <a:prstGeom prst="right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9" t="31167" r="27272" b="44951"/>
          <a:stretch/>
        </p:blipFill>
        <p:spPr>
          <a:xfrm>
            <a:off x="2077067" y="2960917"/>
            <a:ext cx="6264697" cy="1440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8095" y="6378772"/>
            <a:ext cx="7507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</a:rPr>
              <a:t>หมายเหตุ </a:t>
            </a:r>
            <a:r>
              <a:rPr lang="en-US" sz="2000" b="1" dirty="0" smtClean="0"/>
              <a:t>: </a:t>
            </a:r>
            <a:r>
              <a:rPr lang="th-TH" sz="2000" b="1" dirty="0" smtClean="0"/>
              <a:t>ถ้าเข้ามาในส่วนของแบบทดสอบจริงแล้วสังเกตได้ว่าจะมีการเวลาจับที่มุมขวาบนของแต่ละหน้า</a:t>
            </a:r>
            <a:endParaRPr lang="en-US" sz="2000" b="1" dirty="0"/>
          </a:p>
        </p:txBody>
      </p:sp>
      <p:sp>
        <p:nvSpPr>
          <p:cNvPr id="24" name="Rectangle 23"/>
          <p:cNvSpPr/>
          <p:nvPr/>
        </p:nvSpPr>
        <p:spPr>
          <a:xfrm>
            <a:off x="6897256" y="2806004"/>
            <a:ext cx="325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กด </a:t>
            </a:r>
            <a:r>
              <a:rPr lang="en-US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Help </a:t>
            </a:r>
            <a:r>
              <a:rPr lang="th-TH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เพื่อดูคำอธิบายการใช้งาน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7400" r="87799" b="58820"/>
          <a:stretch/>
        </p:blipFill>
        <p:spPr>
          <a:xfrm>
            <a:off x="2062017" y="3822413"/>
            <a:ext cx="564460" cy="42486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77067" y="3876469"/>
            <a:ext cx="418533" cy="381841"/>
          </a:xfrm>
          <a:prstGeom prst="rect">
            <a:avLst/>
          </a:prstGeom>
          <a:noFill/>
          <a:ln w="38100">
            <a:solidFill>
              <a:srgbClr val="FF7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31" name="Rectangle 30"/>
          <p:cNvSpPr/>
          <p:nvPr/>
        </p:nvSpPr>
        <p:spPr>
          <a:xfrm>
            <a:off x="1559496" y="4343124"/>
            <a:ext cx="4256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สังเกตที่สัญลักษณ์รูปลำโพง </a:t>
            </a:r>
            <a:br>
              <a:rPr lang="th-TH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</a:br>
            <a:r>
              <a:rPr lang="th-TH" sz="2400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คลิกเพื่อฟังเสียง</a:t>
            </a:r>
            <a:r>
              <a:rPr lang="th-TH" sz="2400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ก่อนทำแบบทดสอบ </a:t>
            </a:r>
            <a:endParaRPr lang="th-TH" sz="2400" dirty="0">
              <a:solidFill>
                <a:srgbClr val="FF79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7325" y="3244334"/>
            <a:ext cx="1776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 smtClean="0"/>
              <a:t>เริ่มทำแบบทดสอบจริง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19735" y="425757"/>
            <a:ext cx="60501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| </a:t>
            </a:r>
            <a:r>
              <a:rPr lang="th-TH" sz="2800" dirty="0" smtClean="0"/>
              <a:t>เริ่มทำทดแบบทดสอบ (สังเกตจะมีเวลาจับเวลาที่มุมขวา)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5445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>
          <a:xfrm>
            <a:off x="1225711" y="404664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Online Test</a:t>
            </a:r>
            <a:endParaRPr lang="de-DE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469" y="512376"/>
            <a:ext cx="359695" cy="341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7728" y="425757"/>
            <a:ext cx="38164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| </a:t>
            </a:r>
            <a:r>
              <a:rPr lang="th-TH" sz="2800" dirty="0" smtClean="0"/>
              <a:t>สิ้นสุดการสอบวัดระดับ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79" y="1088886"/>
            <a:ext cx="10141405" cy="60218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21560" y="4365104"/>
            <a:ext cx="5860900" cy="369332"/>
          </a:xfrm>
          <a:prstGeom prst="rect">
            <a:avLst/>
          </a:prstGeom>
          <a:noFill/>
          <a:ln w="19050">
            <a:solidFill>
              <a:srgbClr val="FF79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</a:rPr>
              <a:t>แบบทดสอบจะสิ้นสุดลงทันที เมื่อทักษะทางภาษาอังกฤษ ของผู้เรียนถูกประเมินเรียบร้อยแล้ว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8008" y="2708920"/>
            <a:ext cx="720080" cy="360040"/>
          </a:xfrm>
          <a:prstGeom prst="rect">
            <a:avLst/>
          </a:prstGeom>
          <a:noFill/>
          <a:ln w="1905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72064" y="3068960"/>
            <a:ext cx="0" cy="12961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59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ttore 1 119"/>
          <p:cNvCxnSpPr/>
          <p:nvPr/>
        </p:nvCxnSpPr>
        <p:spPr>
          <a:xfrm flipV="1">
            <a:off x="5092798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824499" y="2153970"/>
            <a:ext cx="255382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71464" y="47667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Contact us</a:t>
            </a:r>
            <a:endParaRPr lang="en-US" sz="2800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6384032" y="1678425"/>
            <a:ext cx="5519243" cy="340675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latin typeface="Cordia New" pitchFamily="34" charset="-34"/>
                <a:cs typeface="Cordia New" panose="020B0304020202020204" pitchFamily="34" charset="-34"/>
              </a:rPr>
              <a:t>Speexx Support Team</a:t>
            </a:r>
            <a:endParaRPr lang="en-US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Phone 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  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:    02-5811222-5 |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081-350-8044</a:t>
            </a:r>
            <a:b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E-mail 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   :   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support@speexx.co.th</a:t>
            </a:r>
          </a:p>
          <a:p>
            <a:pPr marL="0" indent="0">
              <a:buNone/>
            </a:pP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Line ID	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   :   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@</a:t>
            </a:r>
            <a:r>
              <a:rPr lang="en-US" sz="3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speexxsupport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en-US" sz="3200" dirty="0" smtClean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Facebook </a:t>
            </a:r>
            <a:r>
              <a:rPr lang="en-US" sz="3200" dirty="0" smtClean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:    </a:t>
            </a:r>
            <a:r>
              <a:rPr lang="en-US" sz="3200" dirty="0" err="1" smtClean="0">
                <a:latin typeface="Cordia New" panose="020B0304020202020204" pitchFamily="34" charset="-34"/>
                <a:cs typeface="Cordia New" panose="020B0304020202020204" pitchFamily="34" charset="-34"/>
              </a:rPr>
              <a:t>Speexx@SU</a:t>
            </a: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en-US" sz="3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8" name="Bildplatzhalter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 bwMode="auto">
          <a:xfrm>
            <a:off x="0" y="1551327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Grafik 288">
            <a:extLst>
              <a:ext uri="{FF2B5EF4-FFF2-40B4-BE49-F238E27FC236}">
                <a16:creationId xmlns="" xmlns:a16="http://schemas.microsoft.com/office/drawing/2014/main" id="{45DA45EB-06E4-46EF-BB36-C7D81D2D1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87688" y="517522"/>
            <a:ext cx="463206" cy="4632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96176" y="5755098"/>
            <a:ext cx="5513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sz="2000" dirty="0">
                <a:solidFill>
                  <a:srgbClr val="FF7A00"/>
                </a:solidFill>
              </a:rPr>
              <a:t>Thank you, and have fun learning with Speexx!</a:t>
            </a:r>
          </a:p>
        </p:txBody>
      </p:sp>
    </p:spTree>
    <p:extLst>
      <p:ext uri="{BB962C8B-B14F-4D97-AF65-F5344CB8AC3E}">
        <p14:creationId xmlns:p14="http://schemas.microsoft.com/office/powerpoint/2010/main" val="191523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Connettore 1 119"/>
          <p:cNvCxnSpPr/>
          <p:nvPr/>
        </p:nvCxnSpPr>
        <p:spPr>
          <a:xfrm flipV="1">
            <a:off x="5092801" y="2153970"/>
            <a:ext cx="255380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7"/>
          <p:cNvCxnSpPr/>
          <p:nvPr/>
        </p:nvCxnSpPr>
        <p:spPr>
          <a:xfrm flipH="1" flipV="1">
            <a:off x="4824500" y="2153970"/>
            <a:ext cx="255381" cy="48714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192128" y="456017"/>
            <a:ext cx="8890898" cy="371001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Speexx Friends</a:t>
            </a:r>
            <a:endParaRPr lang="de-DE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0822" y="1340768"/>
            <a:ext cx="9865096" cy="5742487"/>
            <a:chOff x="1451992" y="2559033"/>
            <a:chExt cx="9489126" cy="5569030"/>
          </a:xfrm>
        </p:grpSpPr>
        <p:grpSp>
          <p:nvGrpSpPr>
            <p:cNvPr id="7" name="Group 6"/>
            <p:cNvGrpSpPr/>
            <p:nvPr/>
          </p:nvGrpSpPr>
          <p:grpSpPr>
            <a:xfrm>
              <a:off x="1451992" y="2559033"/>
              <a:ext cx="9489126" cy="5569030"/>
              <a:chOff x="1451992" y="2559033"/>
              <a:chExt cx="9489126" cy="5569030"/>
            </a:xfrm>
          </p:grpSpPr>
          <p:pic>
            <p:nvPicPr>
              <p:cNvPr id="29" name="Picture 8" descr="LOGO ราชภัฎสกลนคร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96208" y="5655319"/>
                <a:ext cx="1292225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12" descr="ม.เทคโนโลยีราชมงคลธัญบุรี.jpg"/>
              <p:cNvPicPr>
                <a:picLocks noChangeAspect="1"/>
              </p:cNvPicPr>
              <p:nvPr/>
            </p:nvPicPr>
            <p:blipFill>
              <a:blip r:embed="rId4" cstate="print"/>
              <a:srcRect l="3790" t="1941"/>
              <a:stretch>
                <a:fillRect/>
              </a:stretch>
            </p:blipFill>
            <p:spPr bwMode="auto">
              <a:xfrm>
                <a:off x="1451992" y="5365383"/>
                <a:ext cx="1370013" cy="2052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5" descr="C:\Users\takornkit\Pictures\ม.นเรศวร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376737" y="3990934"/>
                <a:ext cx="1391604" cy="139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8" descr="http://wipansa.files.wordpress.com/2012/02/34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647975" y="6063384"/>
                <a:ext cx="853884" cy="1147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Box 31"/>
              <p:cNvSpPr txBox="1">
                <a:spLocks noChangeArrowheads="1"/>
              </p:cNvSpPr>
              <p:nvPr/>
            </p:nvSpPr>
            <p:spPr bwMode="auto">
              <a:xfrm>
                <a:off x="2681066" y="5645325"/>
                <a:ext cx="1219200" cy="2251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สุวรรณ</a:t>
                </a:r>
                <a:r>
                  <a:rPr lang="th-TH" sz="1600" dirty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ภูมิ</a:t>
                </a:r>
              </a:p>
              <a:p>
                <a:r>
                  <a:rPr lang="th-TH" sz="1600" dirty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ธัญบุรี</a:t>
                </a:r>
              </a:p>
              <a:p>
                <a:r>
                  <a:rPr lang="th-TH" sz="1600" dirty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กรุงเทพ</a:t>
                </a:r>
              </a:p>
              <a:p>
                <a:r>
                  <a:rPr lang="th-TH" sz="1600" dirty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อีสาน</a:t>
                </a:r>
                <a:endParaRPr lang="en-US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ตะวันออก</a:t>
                </a:r>
              </a:p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พระนคร</a:t>
                </a:r>
              </a:p>
              <a:p>
                <a:endParaRPr lang="th-TH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</p:txBody>
          </p:sp>
          <p:pic>
            <p:nvPicPr>
              <p:cNvPr id="37" name="Picture 41" descr="C:\Users\takornkit\Pictures\สุรนารี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168188" y="5657503"/>
                <a:ext cx="1239889" cy="1610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184142" y="6104895"/>
                <a:ext cx="864096" cy="1154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Box 32"/>
              <p:cNvSpPr txBox="1">
                <a:spLocks noChangeArrowheads="1"/>
              </p:cNvSpPr>
              <p:nvPr/>
            </p:nvSpPr>
            <p:spPr bwMode="auto">
              <a:xfrm>
                <a:off x="4620344" y="5650680"/>
                <a:ext cx="1708846" cy="2477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สวน</a:t>
                </a:r>
                <a:r>
                  <a:rPr lang="th-TH" sz="1600" dirty="0" err="1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สุนัน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ทา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 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สกลนคร</a:t>
                </a:r>
                <a:endParaRPr lang="th-TH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กำแพงเพชร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 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ภูเก็ต</a:t>
                </a:r>
                <a:endParaRPr lang="en-US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สงขลา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 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สุราษฏร์ธานี</a:t>
                </a:r>
                <a:endParaRPr lang="th-TH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นครสวรรค์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 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อยุธยา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 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อุตรดิตถ์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 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บ้านสมเด็จ</a:t>
                </a:r>
                <a:endParaRPr lang="en-US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ลำปาง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 </a:t>
                </a:r>
                <a:r>
                  <a:rPr lang="th-TH" sz="1600" dirty="0" err="1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จันทร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เกษม</a:t>
                </a:r>
              </a:p>
              <a:p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รำไพพรรณ</a:t>
                </a:r>
                <a:r>
                  <a:rPr lang="th-TH" sz="1600" dirty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ี</a:t>
                </a:r>
                <a:r>
                  <a:rPr lang="en-US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,</a:t>
                </a:r>
                <a:r>
                  <a:rPr lang="th-TH" sz="1600" dirty="0" smtClean="0">
                    <a:latin typeface="Cordia New" panose="020B0304020202020204" pitchFamily="34" charset="-34"/>
                    <a:ea typeface="Tahoma" pitchFamily="34" charset="0"/>
                    <a:cs typeface="Cordia New" panose="020B0304020202020204" pitchFamily="34" charset="-34"/>
                  </a:rPr>
                  <a:t> ยะลา</a:t>
                </a:r>
              </a:p>
              <a:p>
                <a:endParaRPr lang="th-TH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  <a:p>
                <a:endParaRPr lang="th-TH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  <a:p>
                <a:endParaRPr lang="en-US" sz="1600" dirty="0">
                  <a:latin typeface="Cordia New" panose="020B0304020202020204" pitchFamily="34" charset="-34"/>
                  <a:ea typeface="Tahoma" pitchFamily="34" charset="0"/>
                  <a:cs typeface="Cordia New" panose="020B0304020202020204" pitchFamily="34" charset="-34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4059" y="5975559"/>
                <a:ext cx="1317059" cy="123474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036" y="2559033"/>
                <a:ext cx="1078887" cy="1078888"/>
              </a:xfrm>
              <a:prstGeom prst="rect">
                <a:avLst/>
              </a:prstGeom>
            </p:spPr>
          </p:pic>
          <p:pic>
            <p:nvPicPr>
              <p:cNvPr id="45" name="Picture 40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43354" y="3984551"/>
                <a:ext cx="1309686" cy="1301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14" descr="ม.แม่โจ้.jpg"/>
              <p:cNvPicPr>
                <a:picLocks noChangeAspect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246851" y="4010976"/>
                <a:ext cx="1353281" cy="1348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620270" y="2564124"/>
              <a:ext cx="3294906" cy="2656214"/>
              <a:chOff x="1645121" y="2561862"/>
              <a:chExt cx="3294906" cy="2656214"/>
            </a:xfrm>
          </p:grpSpPr>
          <p:pic>
            <p:nvPicPr>
              <p:cNvPr id="25" name="Picture 24" descr="Image result for มหาวิทยาลัยกรุงเทพ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5121" y="2561862"/>
                <a:ext cx="1103015" cy="1103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 descr="Image result for มหาวิทยาลัยเนชั่น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9765" y="2725482"/>
                <a:ext cx="1900262" cy="8718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35" descr="http://www.mbanewsthailand.com/wp-content/uploads/2010/06/dpu_logo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65439" y="4169263"/>
                <a:ext cx="1025563" cy="888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10" descr="Image result for มหาวิทยาลัยเกษตรศาสตร์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8839" y="4008711"/>
                <a:ext cx="1214765" cy="1209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6" name="Picture 2" descr="http://www.su.ac.th/th/images/logo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1" y="1195646"/>
            <a:ext cx="1253283" cy="14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ผลการค้นหารูปภาพสำหรับ มหาวิทยาลัยเชียงใหม่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86" y="2746031"/>
            <a:ext cx="1907474" cy="17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67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9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-7153"/>
            <a:ext cx="12192000" cy="685710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5" name="TextBox 4"/>
          <p:cNvSpPr txBox="1"/>
          <p:nvPr/>
        </p:nvSpPr>
        <p:spPr>
          <a:xfrm>
            <a:off x="2422768" y="2924944"/>
            <a:ext cx="5458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Step 1 – </a:t>
            </a:r>
            <a:r>
              <a:rPr lang="en-US" sz="4400" dirty="0" smtClean="0">
                <a:solidFill>
                  <a:schemeClr val="bg1"/>
                </a:solidFill>
                <a:ea typeface="Roboto Black" panose="02000000000000000000" pitchFamily="2" charset="0"/>
                <a:cs typeface="Roboto Black" panose="02000000000000000000" pitchFamily="2" charset="0"/>
              </a:rPr>
              <a:t>Registration</a:t>
            </a:r>
            <a:endParaRPr lang="en-US" sz="4400" dirty="0">
              <a:solidFill>
                <a:schemeClr val="bg1"/>
              </a:solidFill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3" name="AutoShape 96"/>
          <p:cNvSpPr>
            <a:spLocks noChangeAspect="1"/>
          </p:cNvSpPr>
          <p:nvPr/>
        </p:nvSpPr>
        <p:spPr bwMode="auto">
          <a:xfrm>
            <a:off x="1332622" y="3010994"/>
            <a:ext cx="874949" cy="8531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845" y="434"/>
                </a:moveTo>
                <a:cubicBezTo>
                  <a:pt x="19000" y="276"/>
                  <a:pt x="19186" y="194"/>
                  <a:pt x="19399" y="194"/>
                </a:cubicBezTo>
                <a:cubicBezTo>
                  <a:pt x="19670" y="194"/>
                  <a:pt x="19900" y="332"/>
                  <a:pt x="20087" y="602"/>
                </a:cubicBezTo>
                <a:cubicBezTo>
                  <a:pt x="20165" y="716"/>
                  <a:pt x="20282" y="872"/>
                  <a:pt x="20432" y="1072"/>
                </a:cubicBezTo>
                <a:cubicBezTo>
                  <a:pt x="20586" y="1274"/>
                  <a:pt x="20733" y="1483"/>
                  <a:pt x="20880" y="1692"/>
                </a:cubicBezTo>
                <a:cubicBezTo>
                  <a:pt x="21024" y="1903"/>
                  <a:pt x="21147" y="2127"/>
                  <a:pt x="21252" y="2359"/>
                </a:cubicBezTo>
                <a:cubicBezTo>
                  <a:pt x="21357" y="2597"/>
                  <a:pt x="21411" y="2796"/>
                  <a:pt x="21411" y="2967"/>
                </a:cubicBezTo>
                <a:cubicBezTo>
                  <a:pt x="21411" y="3334"/>
                  <a:pt x="21298" y="3616"/>
                  <a:pt x="21071" y="3825"/>
                </a:cubicBezTo>
                <a:lnTo>
                  <a:pt x="2568" y="21376"/>
                </a:lnTo>
                <a:cubicBezTo>
                  <a:pt x="2408" y="21526"/>
                  <a:pt x="2227" y="21599"/>
                  <a:pt x="2017" y="21599"/>
                </a:cubicBezTo>
                <a:cubicBezTo>
                  <a:pt x="1725" y="21599"/>
                  <a:pt x="1495" y="21464"/>
                  <a:pt x="1324" y="21194"/>
                </a:cubicBezTo>
                <a:cubicBezTo>
                  <a:pt x="1248" y="21082"/>
                  <a:pt x="1128" y="20924"/>
                  <a:pt x="971" y="20724"/>
                </a:cubicBezTo>
                <a:cubicBezTo>
                  <a:pt x="817" y="20521"/>
                  <a:pt x="668" y="20316"/>
                  <a:pt x="528" y="20104"/>
                </a:cubicBezTo>
                <a:cubicBezTo>
                  <a:pt x="386" y="19893"/>
                  <a:pt x="261" y="19672"/>
                  <a:pt x="156" y="19443"/>
                </a:cubicBezTo>
                <a:cubicBezTo>
                  <a:pt x="51" y="19214"/>
                  <a:pt x="0" y="19008"/>
                  <a:pt x="0" y="18832"/>
                </a:cubicBezTo>
                <a:cubicBezTo>
                  <a:pt x="0" y="18465"/>
                  <a:pt x="115" y="18177"/>
                  <a:pt x="337" y="17971"/>
                </a:cubicBezTo>
                <a:lnTo>
                  <a:pt x="18845" y="434"/>
                </a:lnTo>
                <a:close/>
                <a:moveTo>
                  <a:pt x="4372" y="9154"/>
                </a:moveTo>
                <a:lnTo>
                  <a:pt x="2998" y="8634"/>
                </a:lnTo>
                <a:lnTo>
                  <a:pt x="4372" y="8126"/>
                </a:lnTo>
                <a:lnTo>
                  <a:pt x="4805" y="6484"/>
                </a:lnTo>
                <a:lnTo>
                  <a:pt x="5204" y="8126"/>
                </a:lnTo>
                <a:lnTo>
                  <a:pt x="6597" y="8634"/>
                </a:lnTo>
                <a:lnTo>
                  <a:pt x="5204" y="9154"/>
                </a:lnTo>
                <a:lnTo>
                  <a:pt x="4805" y="10800"/>
                </a:lnTo>
                <a:lnTo>
                  <a:pt x="4372" y="9154"/>
                </a:lnTo>
                <a:close/>
                <a:moveTo>
                  <a:pt x="7126" y="5329"/>
                </a:moveTo>
                <a:lnTo>
                  <a:pt x="4372" y="4316"/>
                </a:lnTo>
                <a:lnTo>
                  <a:pt x="7126" y="3317"/>
                </a:lnTo>
                <a:lnTo>
                  <a:pt x="7971" y="0"/>
                </a:lnTo>
                <a:lnTo>
                  <a:pt x="8810" y="3317"/>
                </a:lnTo>
                <a:lnTo>
                  <a:pt x="11565" y="4316"/>
                </a:lnTo>
                <a:lnTo>
                  <a:pt x="8810" y="5329"/>
                </a:lnTo>
                <a:lnTo>
                  <a:pt x="7971" y="8634"/>
                </a:lnTo>
                <a:lnTo>
                  <a:pt x="7126" y="5329"/>
                </a:lnTo>
                <a:close/>
                <a:moveTo>
                  <a:pt x="12412" y="2670"/>
                </a:moveTo>
                <a:lnTo>
                  <a:pt x="11041" y="2162"/>
                </a:lnTo>
                <a:lnTo>
                  <a:pt x="12412" y="1642"/>
                </a:lnTo>
                <a:lnTo>
                  <a:pt x="12845" y="0"/>
                </a:lnTo>
                <a:lnTo>
                  <a:pt x="13278" y="1642"/>
                </a:lnTo>
                <a:lnTo>
                  <a:pt x="14637" y="2162"/>
                </a:lnTo>
                <a:lnTo>
                  <a:pt x="13278" y="2670"/>
                </a:lnTo>
                <a:lnTo>
                  <a:pt x="12845" y="4316"/>
                </a:lnTo>
                <a:lnTo>
                  <a:pt x="12412" y="2670"/>
                </a:lnTo>
                <a:close/>
                <a:moveTo>
                  <a:pt x="20498" y="2993"/>
                </a:moveTo>
                <a:lnTo>
                  <a:pt x="19399" y="1289"/>
                </a:lnTo>
                <a:lnTo>
                  <a:pt x="15070" y="5385"/>
                </a:lnTo>
                <a:lnTo>
                  <a:pt x="16172" y="7086"/>
                </a:lnTo>
                <a:lnTo>
                  <a:pt x="20498" y="2993"/>
                </a:lnTo>
                <a:close/>
                <a:moveTo>
                  <a:pt x="21599" y="9154"/>
                </a:moveTo>
                <a:lnTo>
                  <a:pt x="20229" y="9674"/>
                </a:lnTo>
                <a:lnTo>
                  <a:pt x="19807" y="11320"/>
                </a:lnTo>
                <a:lnTo>
                  <a:pt x="19374" y="9674"/>
                </a:lnTo>
                <a:lnTo>
                  <a:pt x="18001" y="9154"/>
                </a:lnTo>
                <a:lnTo>
                  <a:pt x="19374" y="8661"/>
                </a:lnTo>
                <a:lnTo>
                  <a:pt x="19807" y="7004"/>
                </a:lnTo>
                <a:lnTo>
                  <a:pt x="20229" y="8661"/>
                </a:lnTo>
                <a:lnTo>
                  <a:pt x="21599" y="9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342528"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86656" y="3998455"/>
            <a:ext cx="4430553" cy="78617"/>
            <a:chOff x="5322461" y="8363939"/>
            <a:chExt cx="15700028" cy="230235"/>
          </a:xfrm>
        </p:grpSpPr>
        <p:sp>
          <p:nvSpPr>
            <p:cNvPr id="20" name="Rectangle 19"/>
            <p:cNvSpPr/>
            <p:nvPr/>
          </p:nvSpPr>
          <p:spPr>
            <a:xfrm>
              <a:off x="5322461" y="8363939"/>
              <a:ext cx="3781897" cy="230235"/>
            </a:xfrm>
            <a:prstGeom prst="rect">
              <a:avLst/>
            </a:prstGeom>
            <a:solidFill>
              <a:srgbClr val="FF790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304482" y="8363939"/>
              <a:ext cx="3781897" cy="230235"/>
            </a:xfrm>
            <a:prstGeom prst="rect">
              <a:avLst/>
            </a:prstGeom>
            <a:solidFill>
              <a:srgbClr val="038BC7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258571" y="8363939"/>
              <a:ext cx="3781897" cy="230235"/>
            </a:xfrm>
            <a:prstGeom prst="rect">
              <a:avLst/>
            </a:prstGeom>
            <a:solidFill>
              <a:srgbClr val="039A82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240592" y="8363939"/>
              <a:ext cx="3781897" cy="230235"/>
            </a:xfrm>
            <a:prstGeom prst="rect">
              <a:avLst/>
            </a:prstGeom>
            <a:solidFill>
              <a:srgbClr val="98BC36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45714" tIns="22857" rIns="45714" bIns="2285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883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0462" y="980728"/>
            <a:ext cx="89261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เข้าสู่เว็บไซต์</a:t>
            </a:r>
            <a:r>
              <a:rPr lang="en-US" sz="2800" b="1" dirty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</a:t>
            </a:r>
            <a:r>
              <a:rPr lang="en-US" sz="34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speexx.co.th/</a:t>
            </a:r>
            <a:r>
              <a:rPr lang="en-US" sz="3400" b="1" dirty="0" err="1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su</a:t>
            </a:r>
            <a:r>
              <a:rPr lang="en-US" sz="34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</a:t>
            </a:r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สำหรับศึกษาวิธีการใช้งานและทำความรู้จักกับ </a:t>
            </a:r>
            <a:r>
              <a:rPr lang="en-US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Speexx</a:t>
            </a:r>
            <a:endParaRPr lang="en-US" sz="2800" b="1" dirty="0">
              <a:solidFill>
                <a:srgbClr val="FF00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59602"/>
            <a:ext cx="8890898" cy="371001"/>
          </a:xfrm>
        </p:spPr>
        <p:txBody>
          <a:bodyPr/>
          <a:lstStyle/>
          <a:p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ขั้นตอนการ</a:t>
            </a:r>
            <a:r>
              <a:rPr lang="th-TH" sz="3200" b="1" kern="1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เข้า</a:t>
            </a:r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ใช้งาน </a:t>
            </a:r>
            <a:r>
              <a:rPr lang="en-US" sz="3200" b="1" kern="1200" dirty="0" err="1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Speexx</a:t>
            </a:r>
            <a:endParaRPr lang="de-DE" sz="3200" b="1" kern="1200" dirty="0"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13250" t="8000" r="14825" b="22280"/>
          <a:stretch/>
        </p:blipFill>
        <p:spPr>
          <a:xfrm>
            <a:off x="1775520" y="1641455"/>
            <a:ext cx="8640960" cy="5235034"/>
          </a:xfrm>
          <a:prstGeom prst="rect">
            <a:avLst/>
          </a:prstGeom>
        </p:spPr>
      </p:pic>
      <p:sp>
        <p:nvSpPr>
          <p:cNvPr id="8" name="สี่เหลี่ยมผืนผ้า 2"/>
          <p:cNvSpPr/>
          <p:nvPr/>
        </p:nvSpPr>
        <p:spPr>
          <a:xfrm>
            <a:off x="9185186" y="1591895"/>
            <a:ext cx="1231294" cy="720080"/>
          </a:xfrm>
          <a:prstGeom prst="rect">
            <a:avLst/>
          </a:prstGeom>
          <a:noFill/>
          <a:ln w="381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2"/>
          <p:cNvSpPr/>
          <p:nvPr/>
        </p:nvSpPr>
        <p:spPr>
          <a:xfrm>
            <a:off x="8976320" y="2361535"/>
            <a:ext cx="1296144" cy="628702"/>
          </a:xfrm>
          <a:prstGeom prst="rect">
            <a:avLst/>
          </a:prstGeom>
          <a:noFill/>
          <a:ln w="381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3250" t="16351" r="74833" b="78854"/>
          <a:stretch/>
        </p:blipFill>
        <p:spPr>
          <a:xfrm>
            <a:off x="7292819" y="3923674"/>
            <a:ext cx="2823789" cy="585445"/>
          </a:xfrm>
          <a:prstGeom prst="rect">
            <a:avLst/>
          </a:prstGeom>
        </p:spPr>
      </p:pic>
      <p:sp>
        <p:nvSpPr>
          <p:cNvPr id="9" name="สี่เหลี่ยมผืนผ้า 2"/>
          <p:cNvSpPr/>
          <p:nvPr/>
        </p:nvSpPr>
        <p:spPr>
          <a:xfrm>
            <a:off x="7027804" y="4509119"/>
            <a:ext cx="2753786" cy="2291601"/>
          </a:xfrm>
          <a:prstGeom prst="rect">
            <a:avLst/>
          </a:prstGeom>
          <a:noFill/>
          <a:ln w="381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13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3203" r="5510" b="19164"/>
          <a:stretch/>
        </p:blipFill>
        <p:spPr>
          <a:xfrm>
            <a:off x="2783632" y="1641225"/>
            <a:ext cx="5472608" cy="4109277"/>
          </a:xfrm>
          <a:prstGeom prst="rect">
            <a:avLst/>
          </a:prstGeom>
        </p:spPr>
      </p:pic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59602"/>
            <a:ext cx="8890898" cy="371001"/>
          </a:xfrm>
        </p:spPr>
        <p:txBody>
          <a:bodyPr/>
          <a:lstStyle/>
          <a:p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ขั้นตอนการเข้าใช้งาน </a:t>
            </a:r>
            <a:r>
              <a:rPr lang="en-US" sz="3200" b="1" kern="1200" dirty="0" err="1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Speexx</a:t>
            </a:r>
            <a:endParaRPr lang="de-DE" sz="3200" b="1" kern="1200" dirty="0"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0463" y="980728"/>
            <a:ext cx="92200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เข้าสู่หน้าเว็บไซต์</a:t>
            </a:r>
            <a:r>
              <a:rPr lang="en-US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</a:t>
            </a:r>
            <a:r>
              <a:rPr lang="en-US" sz="34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reg.speexx.co.th/</a:t>
            </a:r>
            <a:r>
              <a:rPr lang="en-US" sz="3400" b="1" dirty="0" err="1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su</a:t>
            </a:r>
            <a:r>
              <a:rPr lang="en-US" sz="2800" b="1" dirty="0" smtClean="0">
                <a:solidFill>
                  <a:srgbClr val="FF7900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</a:t>
            </a:r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สำหรับค้นหา </a:t>
            </a:r>
            <a:r>
              <a:rPr lang="en-US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Username </a:t>
            </a:r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และ </a:t>
            </a:r>
            <a:r>
              <a:rPr lang="en-US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Password</a:t>
            </a:r>
            <a:endParaRPr lang="en-US" sz="3200" b="1" dirty="0">
              <a:solidFill>
                <a:srgbClr val="FF00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rcRect l="43175" t="81920" r="42650" b="12200"/>
          <a:stretch/>
        </p:blipFill>
        <p:spPr>
          <a:xfrm>
            <a:off x="4961283" y="5750502"/>
            <a:ext cx="1419754" cy="368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1417" y="2881087"/>
            <a:ext cx="27880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ระบุข้อมูล เพื่อค้นหา </a:t>
            </a:r>
            <a:br>
              <a:rPr lang="th-TH" sz="2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</a:br>
            <a:r>
              <a:rPr lang="en-US" sz="2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Username/Password</a:t>
            </a:r>
            <a:endParaRPr lang="en-US" sz="2200" b="1" dirty="0">
              <a:solidFill>
                <a:srgbClr val="FF00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16" name="ลูกศรขวา 3"/>
          <p:cNvSpPr/>
          <p:nvPr/>
        </p:nvSpPr>
        <p:spPr>
          <a:xfrm rot="10800000">
            <a:off x="6456040" y="3109049"/>
            <a:ext cx="565377" cy="425603"/>
          </a:xfrm>
          <a:prstGeom prst="right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95636" y="6349073"/>
            <a:ext cx="7580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srgbClr val="FF0000"/>
                </a:solidFill>
              </a:rPr>
              <a:t>หมายเหตุ </a:t>
            </a:r>
            <a:r>
              <a:rPr lang="en-US" sz="2000" dirty="0" smtClean="0"/>
              <a:t>: </a:t>
            </a:r>
            <a:r>
              <a:rPr lang="th-TH" sz="2000" dirty="0"/>
              <a:t>แนะนำ</a:t>
            </a:r>
            <a:r>
              <a:rPr lang="th-TH" sz="2000" dirty="0" smtClean="0"/>
              <a:t>ให้ใช้วิธี  </a:t>
            </a:r>
            <a:r>
              <a:rPr lang="en-US" dirty="0" smtClean="0"/>
              <a:t>copy username </a:t>
            </a:r>
            <a:r>
              <a:rPr lang="th-TH" dirty="0" smtClean="0"/>
              <a:t>และ </a:t>
            </a:r>
            <a:r>
              <a:rPr lang="en-US" dirty="0" smtClean="0"/>
              <a:t>password</a:t>
            </a:r>
            <a:r>
              <a:rPr lang="en-US" sz="2000" dirty="0" smtClean="0"/>
              <a:t> </a:t>
            </a:r>
            <a:r>
              <a:rPr lang="th-TH" sz="2000" dirty="0" smtClean="0"/>
              <a:t>ไปวางบนหน้า </a:t>
            </a:r>
            <a:r>
              <a:rPr lang="en-US" sz="2000" dirty="0" smtClean="0"/>
              <a:t>login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4481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0" y="459602"/>
            <a:ext cx="9766833" cy="371001"/>
          </a:xfrm>
        </p:spPr>
        <p:txBody>
          <a:bodyPr/>
          <a:lstStyle/>
          <a:p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ขั้นตอนการ</a:t>
            </a:r>
            <a:r>
              <a:rPr lang="th-TH" sz="3200" b="1" kern="1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เข้า</a:t>
            </a:r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ใช้งาน </a:t>
            </a:r>
            <a:r>
              <a:rPr lang="en-US" sz="3200" b="1" kern="1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Speexx      URL : </a:t>
            </a:r>
            <a:r>
              <a:rPr lang="th-TH" sz="3200" b="1" kern="1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</a:t>
            </a:r>
            <a:r>
              <a:rPr lang="en-US" kern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Cordia New" panose="020B0304020202020204" pitchFamily="34" charset="-34"/>
              </a:rPr>
              <a:t>portal.speexx.com</a:t>
            </a:r>
            <a:endParaRPr lang="de-DE" kern="1200" dirty="0">
              <a:solidFill>
                <a:schemeClr val="accent6">
                  <a:lumMod val="75000"/>
                </a:schemeClr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7448" y="962725"/>
            <a:ext cx="80738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กรอก </a:t>
            </a:r>
            <a:r>
              <a:rPr lang="en-US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Username/Password </a:t>
            </a:r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ลงในช่องว่าง จากนั้นคลิกที่ </a:t>
            </a:r>
            <a:r>
              <a:rPr lang="en-US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Log in </a:t>
            </a:r>
            <a:endParaRPr lang="th-TH" sz="2800" dirty="0"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  <a:p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(แนะนำใช้วิธีการ </a:t>
            </a:r>
            <a:r>
              <a:rPr lang="en-US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Copy</a:t>
            </a:r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 จากหน้าค้นหามาวางในช่องว่าง)</a:t>
            </a:r>
            <a:endParaRPr lang="en-US" sz="2800" b="1" dirty="0">
              <a:solidFill>
                <a:srgbClr val="FF00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rcRect l="6933" t="3696"/>
          <a:stretch>
            <a:fillRect/>
          </a:stretch>
        </p:blipFill>
        <p:spPr bwMode="auto">
          <a:xfrm>
            <a:off x="839416" y="1759761"/>
            <a:ext cx="10550260" cy="64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ลูกศรขวา 3"/>
          <p:cNvSpPr/>
          <p:nvPr/>
        </p:nvSpPr>
        <p:spPr>
          <a:xfrm>
            <a:off x="6960096" y="2852936"/>
            <a:ext cx="576064" cy="425603"/>
          </a:xfrm>
          <a:prstGeom prst="right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ลูกศรขวา 3"/>
          <p:cNvSpPr/>
          <p:nvPr/>
        </p:nvSpPr>
        <p:spPr>
          <a:xfrm>
            <a:off x="7896200" y="3769727"/>
            <a:ext cx="576064" cy="425603"/>
          </a:xfrm>
          <a:prstGeom prst="right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65856" r="7893" b="22285"/>
          <a:stretch/>
        </p:blipFill>
        <p:spPr>
          <a:xfrm>
            <a:off x="839416" y="2687099"/>
            <a:ext cx="6120680" cy="74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8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556792"/>
            <a:ext cx="10195959" cy="5996649"/>
          </a:xfrm>
          <a:prstGeom prst="rect">
            <a:avLst/>
          </a:prstGeom>
        </p:spPr>
      </p:pic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59602"/>
            <a:ext cx="8890898" cy="371001"/>
          </a:xfrm>
        </p:spPr>
        <p:txBody>
          <a:bodyPr/>
          <a:lstStyle/>
          <a:p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ขั้นตอนการ</a:t>
            </a:r>
            <a:r>
              <a:rPr lang="th-TH" sz="3200" b="1" kern="1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เข้า</a:t>
            </a:r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ใช้งาน </a:t>
            </a:r>
            <a:r>
              <a:rPr lang="en-US" sz="3200" b="1" kern="1200" dirty="0" err="1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Speexx</a:t>
            </a:r>
            <a:endParaRPr lang="de-DE" sz="3200" b="1" kern="1200" dirty="0"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0463" y="1033572"/>
            <a:ext cx="8289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ระบบจะให้ตั้งรหัสผ่านใหม่ โดยต้องพิมพ์รหัสผ่านให้เหมือนกันทั้ง 2 ช่อง</a:t>
            </a:r>
            <a:endParaRPr lang="en-US" sz="2800" b="1" dirty="0">
              <a:solidFill>
                <a:srgbClr val="FF00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13" name="ลูกศรขวา 3"/>
          <p:cNvSpPr/>
          <p:nvPr/>
        </p:nvSpPr>
        <p:spPr>
          <a:xfrm rot="10800000">
            <a:off x="7896200" y="4371548"/>
            <a:ext cx="576064" cy="425603"/>
          </a:xfrm>
          <a:prstGeom prst="right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 2"/>
          <p:cNvSpPr/>
          <p:nvPr/>
        </p:nvSpPr>
        <p:spPr>
          <a:xfrm>
            <a:off x="5879976" y="2856819"/>
            <a:ext cx="1296144" cy="648072"/>
          </a:xfrm>
          <a:prstGeom prst="rect">
            <a:avLst/>
          </a:prstGeom>
          <a:noFill/>
          <a:ln w="38100"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184232" y="3761606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schemeClr val="bg1"/>
                </a:solidFill>
              </a:rPr>
              <a:t>เช่น </a:t>
            </a:r>
            <a:r>
              <a:rPr lang="en-US" sz="1400" dirty="0" smtClean="0">
                <a:solidFill>
                  <a:schemeClr val="bg1"/>
                </a:solidFill>
              </a:rPr>
              <a:t>su</a:t>
            </a:r>
            <a:r>
              <a:rPr lang="th-TH" dirty="0" smtClean="0">
                <a:solidFill>
                  <a:schemeClr val="bg1"/>
                </a:solidFill>
              </a:rPr>
              <a:t>รหัสนักศึกษา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896200" y="3573016"/>
            <a:ext cx="144017" cy="576064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03512" y="6945694"/>
            <a:ext cx="11746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solidFill>
                  <a:schemeClr val="bg1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(รหัสผ่านต้องมีความยาว </a:t>
            </a:r>
            <a:r>
              <a:rPr lang="en-US" sz="2800" dirty="0" smtClean="0">
                <a:solidFill>
                  <a:schemeClr val="bg1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8 </a:t>
            </a:r>
            <a:r>
              <a:rPr lang="th-TH" sz="2800" dirty="0" smtClean="0">
                <a:solidFill>
                  <a:schemeClr val="bg1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ตัวและ</a:t>
            </a:r>
            <a:r>
              <a:rPr lang="th-TH" sz="2800" dirty="0">
                <a:solidFill>
                  <a:schemeClr val="bg1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ต้องประกอบด้วยตัวอักษร 2 ตัวและตัวเลข 2 ตัว)</a:t>
            </a:r>
            <a:endParaRPr lang="en-US" sz="2800" b="1" dirty="0">
              <a:solidFill>
                <a:schemeClr val="bg1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28046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" y="1477624"/>
            <a:ext cx="8620548" cy="5495238"/>
          </a:xfrm>
          <a:prstGeom prst="rect">
            <a:avLst/>
          </a:prstGeom>
        </p:spPr>
      </p:pic>
      <p:sp>
        <p:nvSpPr>
          <p:cNvPr id="91" name="Titel 2"/>
          <p:cNvSpPr>
            <a:spLocks noGrp="1"/>
          </p:cNvSpPr>
          <p:nvPr>
            <p:ph type="title"/>
          </p:nvPr>
        </p:nvSpPr>
        <p:spPr>
          <a:xfrm>
            <a:off x="1225711" y="459602"/>
            <a:ext cx="8890898" cy="371001"/>
          </a:xfrm>
        </p:spPr>
        <p:txBody>
          <a:bodyPr/>
          <a:lstStyle/>
          <a:p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ขั้นตอนการ</a:t>
            </a:r>
            <a:r>
              <a:rPr lang="th-TH" sz="3200" b="1" kern="12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เข้า</a:t>
            </a:r>
            <a:r>
              <a:rPr lang="th-TH" sz="3200" b="1" kern="1200" dirty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ใช้งาน </a:t>
            </a:r>
            <a:r>
              <a:rPr lang="en-US" sz="3200" b="1" kern="1200" dirty="0" err="1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Speexx</a:t>
            </a:r>
            <a:endParaRPr lang="de-DE" sz="3200" b="1" kern="1200" dirty="0"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0463" y="980728"/>
            <a:ext cx="8073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ระบุข้อมูลส่วนตัว</a:t>
            </a:r>
            <a:endParaRPr lang="en-US" sz="2800" b="1" dirty="0">
              <a:solidFill>
                <a:srgbClr val="FF0000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sp>
        <p:nvSpPr>
          <p:cNvPr id="10" name="ลูกศรขวา 3"/>
          <p:cNvSpPr/>
          <p:nvPr/>
        </p:nvSpPr>
        <p:spPr>
          <a:xfrm rot="10800000">
            <a:off x="7320136" y="6315764"/>
            <a:ext cx="576064" cy="425603"/>
          </a:xfrm>
          <a:prstGeom prst="rightArrow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261532" y="2596681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261532" y="3686195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252429" y="4096183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240016" y="5805264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6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621572" y="2776701"/>
            <a:ext cx="22951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21572" y="3861048"/>
            <a:ext cx="22951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621572" y="4276203"/>
            <a:ext cx="22951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12469" y="6021288"/>
            <a:ext cx="22951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04312" y="2597909"/>
            <a:ext cx="12426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ระบุคำนำหน้าชื่อ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04313" y="3068960"/>
            <a:ext cx="259228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/>
              <a:t>ระบุอีเมลที่ใช้งานปัจจุบัน เพื่อกรณีที่ลืมรหัสผ่านสามารถกดลืมรหัสผ่านที่หน้า </a:t>
            </a:r>
            <a:r>
              <a:rPr lang="en-US" sz="1400" dirty="0" smtClean="0"/>
              <a:t>Login</a:t>
            </a:r>
            <a:r>
              <a:rPr lang="en-US" dirty="0" smtClean="0"/>
              <a:t> </a:t>
            </a:r>
            <a:r>
              <a:rPr lang="th-TH" dirty="0" smtClean="0"/>
              <a:t>ได้เลย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04312" y="4077072"/>
            <a:ext cx="21602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h-TH" dirty="0" smtClean="0"/>
              <a:t>ระบุชื่อเล่นที่ไม่ซ้ำกับผู้อื่น เช่น </a:t>
            </a:r>
            <a:r>
              <a:rPr lang="en-US" sz="1400" dirty="0" smtClean="0"/>
              <a:t>su</a:t>
            </a:r>
            <a:r>
              <a:rPr lang="th-TH" sz="1400" dirty="0" smtClean="0"/>
              <a:t> </a:t>
            </a:r>
            <a:r>
              <a:rPr lang="th-TH" dirty="0" smtClean="0"/>
              <a:t>แล้วตามด้วยรหัสนักศึกษา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04312" y="5867980"/>
            <a:ext cx="13260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ระบุเบอร์โทรศัพท์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6252429" y="4859203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4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252429" y="5393130"/>
            <a:ext cx="360040" cy="3600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5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621572" y="5039223"/>
            <a:ext cx="22951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621572" y="5589240"/>
            <a:ext cx="22951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911741" y="4869160"/>
            <a:ext cx="9509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ระบุเขตเวลา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911741" y="5390270"/>
            <a:ext cx="12362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dirty="0" smtClean="0"/>
              <a:t>ระบุรหัสประเทศ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57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EXX">
  <a:themeElements>
    <a:clrScheme name="Benutzerdefini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7900"/>
      </a:hlink>
      <a:folHlink>
        <a:srgbClr val="FAC08F"/>
      </a:folHlink>
    </a:clrScheme>
    <a:fontScheme name="Standard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1A6108353F64C943E070022A394B1" ma:contentTypeVersion="6" ma:contentTypeDescription="Create a new document." ma:contentTypeScope="" ma:versionID="e57890c66e9c4f2fa5676b214fc2cfdc">
  <xsd:schema xmlns:xsd="http://www.w3.org/2001/XMLSchema" xmlns:xs="http://www.w3.org/2001/XMLSchema" xmlns:p="http://schemas.microsoft.com/office/2006/metadata/properties" xmlns:ns2="68fcc003-b9b9-4914-8d68-3abf76dbf30b" xmlns:ns3="http://schemas.microsoft.com/sharepoint/v4" targetNamespace="http://schemas.microsoft.com/office/2006/metadata/properties" ma:root="true" ma:fieldsID="5fef7844283a864e1a523880e8b47e2c" ns2:_="" ns3:_="">
    <xsd:import namespace="68fcc003-b9b9-4914-8d68-3abf76dbf30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cc003-b9b9-4914-8d68-3abf76dbf3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0360C97C-DF25-4217-947A-2B0E83D281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fcc003-b9b9-4914-8d68-3abf76dbf30b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F0BDF2-E007-485E-93F0-D0D2076907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99A5B4-AA18-424F-B6BC-E7BFD7B97DB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sharepoint/v4"/>
    <ds:schemaRef ds:uri="68fcc003-b9b9-4914-8d68-3abf76dbf30b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SPEEXX</Template>
  <TotalTime>13302</TotalTime>
  <Words>2262</Words>
  <Application>Microsoft Office PowerPoint</Application>
  <PresentationFormat>Widescreen</PresentationFormat>
  <Paragraphs>281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Arial Black</vt:lpstr>
      <vt:lpstr>Calibri</vt:lpstr>
      <vt:lpstr>Cordia New</vt:lpstr>
      <vt:lpstr>Gill Sans</vt:lpstr>
      <vt:lpstr>Helvetica 45 Light</vt:lpstr>
      <vt:lpstr>HelveticaNeueLT Std</vt:lpstr>
      <vt:lpstr>HelveticaNeueLT Std Lt</vt:lpstr>
      <vt:lpstr>Roboto Black</vt:lpstr>
      <vt:lpstr>Roboto Light</vt:lpstr>
      <vt:lpstr>Symbol</vt:lpstr>
      <vt:lpstr>Tahoma</vt:lpstr>
      <vt:lpstr>Times New Roman</vt:lpstr>
      <vt:lpstr>Wingdings</vt:lpstr>
      <vt:lpstr>SPEEXX</vt:lpstr>
      <vt:lpstr>Welcome to the SU Testing Festival!</vt:lpstr>
      <vt:lpstr>This is Speexx</vt:lpstr>
      <vt:lpstr>Speexx Friends</vt:lpstr>
      <vt:lpstr>PowerPoint Presentation</vt:lpstr>
      <vt:lpstr>ขั้นตอนการเข้าใช้งาน Speexx</vt:lpstr>
      <vt:lpstr>ขั้นตอนการเข้าใช้งาน Speexx</vt:lpstr>
      <vt:lpstr>ขั้นตอนการเข้าใช้งาน Speexx      URL :  portal.speexx.com</vt:lpstr>
      <vt:lpstr>ขั้นตอนการเข้าใช้งาน Speexx</vt:lpstr>
      <vt:lpstr>ขั้นตอนการเข้าใช้งาน Speexx</vt:lpstr>
      <vt:lpstr>PowerPoint Presentation</vt:lpstr>
      <vt:lpstr>Speexx Online Test</vt:lpstr>
      <vt:lpstr>CEFR Level Mapping</vt:lpstr>
      <vt:lpstr>PowerPoint Presentation</vt:lpstr>
      <vt:lpstr>Online Test</vt:lpstr>
      <vt:lpstr>Online Test</vt:lpstr>
      <vt:lpstr>Online Test</vt:lpstr>
      <vt:lpstr>Online Test</vt:lpstr>
      <vt:lpstr>Online Test</vt:lpstr>
      <vt:lpstr>PowerPoint Presentation</vt:lpstr>
      <vt:lpstr>PowerPoint Presentation</vt:lpstr>
      <vt:lpstr>PowerPoint Presentation</vt:lpstr>
      <vt:lpstr>Online Test</vt:lpstr>
      <vt:lpstr>Online Test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Process</dc:title>
  <dc:creator>Armin</dc:creator>
  <cp:lastModifiedBy>vanvela vanaphuti</cp:lastModifiedBy>
  <cp:revision>1035</cp:revision>
  <cp:lastPrinted>2017-01-03T10:48:33Z</cp:lastPrinted>
  <dcterms:created xsi:type="dcterms:W3CDTF">2013-07-12T14:51:00Z</dcterms:created>
  <dcterms:modified xsi:type="dcterms:W3CDTF">2018-03-28T02:06:22Z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0x010100B1D1A6108353F64C943E070022A394B1</vt:lpwstr>
  </property>
  <property fmtid="{D5CDD505-2E9C-101B-9397-08002B2CF9AE}" pid="3" name="_dlc_DocIdItemGuid">
    <vt:lpwstr>25783ce2-9f35-4f46-86b2-80332423985e</vt:lpwstr>
  </property>
</Properties>
</file>